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5"/>
  </p:notesMasterIdLst>
  <p:sldIdLst>
    <p:sldId id="256" r:id="rId2"/>
    <p:sldId id="1262" r:id="rId3"/>
    <p:sldId id="258" r:id="rId4"/>
    <p:sldId id="375" r:id="rId5"/>
    <p:sldId id="851" r:id="rId6"/>
    <p:sldId id="279" r:id="rId7"/>
    <p:sldId id="356" r:id="rId8"/>
    <p:sldId id="859" r:id="rId9"/>
    <p:sldId id="357" r:id="rId10"/>
    <p:sldId id="858" r:id="rId11"/>
    <p:sldId id="322" r:id="rId12"/>
    <p:sldId id="323" r:id="rId13"/>
    <p:sldId id="359" r:id="rId14"/>
    <p:sldId id="857" r:id="rId15"/>
    <p:sldId id="856" r:id="rId16"/>
    <p:sldId id="373" r:id="rId17"/>
    <p:sldId id="374" r:id="rId18"/>
    <p:sldId id="360" r:id="rId19"/>
    <p:sldId id="860" r:id="rId20"/>
    <p:sldId id="379" r:id="rId21"/>
    <p:sldId id="361" r:id="rId22"/>
    <p:sldId id="259" r:id="rId23"/>
    <p:sldId id="861" r:id="rId24"/>
    <p:sldId id="865" r:id="rId25"/>
    <p:sldId id="866" r:id="rId26"/>
    <p:sldId id="380" r:id="rId27"/>
    <p:sldId id="382" r:id="rId28"/>
    <p:sldId id="868" r:id="rId29"/>
    <p:sldId id="869" r:id="rId30"/>
    <p:sldId id="867" r:id="rId31"/>
    <p:sldId id="362" r:id="rId32"/>
    <p:sldId id="261" r:id="rId33"/>
    <p:sldId id="260" r:id="rId34"/>
    <p:sldId id="262" r:id="rId35"/>
    <p:sldId id="263" r:id="rId36"/>
    <p:sldId id="363" r:id="rId37"/>
    <p:sldId id="364" r:id="rId38"/>
    <p:sldId id="365" r:id="rId39"/>
    <p:sldId id="366" r:id="rId40"/>
    <p:sldId id="367" r:id="rId41"/>
    <p:sldId id="368" r:id="rId42"/>
    <p:sldId id="271" r:id="rId43"/>
    <p:sldId id="862" r:id="rId44"/>
    <p:sldId id="863" r:id="rId45"/>
    <p:sldId id="264" r:id="rId46"/>
    <p:sldId id="267" r:id="rId47"/>
    <p:sldId id="864" r:id="rId48"/>
    <p:sldId id="265" r:id="rId49"/>
    <p:sldId id="266" r:id="rId50"/>
    <p:sldId id="269" r:id="rId51"/>
    <p:sldId id="273" r:id="rId52"/>
    <p:sldId id="275" r:id="rId53"/>
    <p:sldId id="27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60"/>
    <p:restoredTop sz="94645"/>
  </p:normalViewPr>
  <p:slideViewPr>
    <p:cSldViewPr>
      <p:cViewPr varScale="1">
        <p:scale>
          <a:sx n="120" d="100"/>
          <a:sy n="120" d="100"/>
        </p:scale>
        <p:origin x="216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657EF-69CE-49E1-8805-DEA886E9CD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5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big omega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big theta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l-GR" i="0">
                    <a:latin typeface="Cambria Math" panose="02040503050406030204" pitchFamily="18" charset="0"/>
                  </a:rPr>
                  <a:t>Ω</a:t>
                </a:r>
                <a:r>
                  <a:rPr lang="en-US" dirty="0"/>
                  <a:t> big omega</a:t>
                </a:r>
              </a:p>
              <a:p>
                <a:r>
                  <a:rPr lang="el-GR" i="0">
                    <a:latin typeface="Cambria Math" panose="02040503050406030204" pitchFamily="18" charset="0"/>
                  </a:rPr>
                  <a:t>Θ</a:t>
                </a:r>
                <a:r>
                  <a:rPr lang="en-US" dirty="0"/>
                  <a:t> big theta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8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big omega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big theta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l-GR" i="0">
                    <a:latin typeface="Cambria Math" panose="02040503050406030204" pitchFamily="18" charset="0"/>
                  </a:rPr>
                  <a:t>Ω</a:t>
                </a:r>
                <a:r>
                  <a:rPr lang="en-US" dirty="0"/>
                  <a:t> big omega</a:t>
                </a:r>
              </a:p>
              <a:p>
                <a:r>
                  <a:rPr lang="el-GR" i="0">
                    <a:latin typeface="Cambria Math" panose="02040503050406030204" pitchFamily="18" charset="0"/>
                  </a:rPr>
                  <a:t>Θ</a:t>
                </a:r>
                <a:r>
                  <a:rPr lang="en-US" dirty="0"/>
                  <a:t> big theta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47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356107" cy="268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0" baseline="0" dirty="0"/>
              <a:t>Some slides from Valentina </a:t>
            </a:r>
            <a:r>
              <a:rPr lang="en-US" sz="1400" kern="0" baseline="0" dirty="0" err="1"/>
              <a:t>Korzhova</a:t>
            </a: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333142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827733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05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55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98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4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493" y="827733"/>
            <a:ext cx="7715014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ct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0" indent="10045" algn="ct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078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61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FD5E-D2D6-184F-93A1-260DB69BB2F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273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4038600"/>
            <a:ext cx="5144373" cy="1991668"/>
          </a:xfrm>
        </p:spPr>
        <p:txBody>
          <a:bodyPr anchor="ctr"/>
          <a:lstStyle>
            <a:lvl1pPr marL="54861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/>
            </a:lvl1pPr>
            <a:lvl2pPr marL="894213" indent="-34288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9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3857507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88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827733"/>
            <a:ext cx="5144373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00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6429179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05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7715014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90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9000850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30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57986" y="1205309"/>
            <a:ext cx="10876027" cy="4824960"/>
          </a:xfrm>
        </p:spPr>
        <p:txBody>
          <a:bodyPr anchor="ctr"/>
          <a:lstStyle>
            <a:lvl1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u="none" cap="small" baseline="0">
                <a:latin typeface="Gill Sans MT" panose="020B0502020104020203" pitchFamily="34" charset="0"/>
              </a:defRPr>
            </a:lvl1pPr>
            <a:lvl2pPr marL="914400" indent="-457200" algn="l" defTabSz="1371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1371600" indent="-457200" algn="l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  <a:defRPr sz="2399">
                <a:latin typeface="Gill Sans MT" panose="020B0502020104020203" pitchFamily="34" charset="0"/>
              </a:defRPr>
            </a:lvl3pPr>
            <a:lvl4pPr marL="1600118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4pPr>
            <a:lvl5pPr marL="2057295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832AF1-0049-D344-9F72-DA41467F3A6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03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0965" y="827733"/>
            <a:ext cx="5707114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738352" y="827733"/>
            <a:ext cx="4982613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71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1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0.png"/><Relationship Id="rId9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7" Type="http://schemas.openxmlformats.org/officeDocument/2006/relationships/image" Target="../media/image1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0.png"/><Relationship Id="rId5" Type="http://schemas.openxmlformats.org/officeDocument/2006/relationships/image" Target="../media/image210.png"/><Relationship Id="rId9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COT 4521: Introduction to Computational Geometry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Introduction and Preliminaries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6428613" cy="4824960"/>
          </a:xfrm>
        </p:spPr>
        <p:txBody>
          <a:bodyPr>
            <a:normAutofit/>
          </a:bodyPr>
          <a:lstStyle/>
          <a:p>
            <a:r>
              <a:rPr lang="en-US" dirty="0"/>
              <a:t>CAD/CAM</a:t>
            </a:r>
          </a:p>
          <a:p>
            <a:pPr lvl="1"/>
            <a:r>
              <a:rPr lang="en-US" dirty="0"/>
              <a:t>Computer-Aided Design</a:t>
            </a:r>
          </a:p>
          <a:p>
            <a:pPr lvl="2"/>
            <a:r>
              <a:rPr lang="en-US" dirty="0"/>
              <a:t>Deal with intersections and unions of objects, with decompositions objects and object boundaries into simpler shapes, and with visualizing the designed products</a:t>
            </a:r>
          </a:p>
          <a:p>
            <a:pPr lvl="1"/>
            <a:r>
              <a:rPr lang="en-US" dirty="0"/>
              <a:t>Computer-Aided Manufacturing</a:t>
            </a:r>
          </a:p>
          <a:p>
            <a:pPr lvl="2"/>
            <a:r>
              <a:rPr lang="en-US" dirty="0"/>
              <a:t>Computer controls the actual manufacturing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E3EDB-CEFB-8446-902E-16FE8106BC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CE49B-101B-3845-8245-881736499ED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83EA2A-F870-C141-B776-609E250A8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8" r="11503"/>
          <a:stretch/>
        </p:blipFill>
        <p:spPr>
          <a:xfrm>
            <a:off x="7086599" y="1579166"/>
            <a:ext cx="4800601" cy="38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6809613" cy="4824960"/>
          </a:xfrm>
        </p:spPr>
        <p:txBody>
          <a:bodyPr>
            <a:normAutofit/>
          </a:bodyPr>
          <a:lstStyle/>
          <a:p>
            <a:r>
              <a:rPr lang="en-US" dirty="0"/>
              <a:t>Collision detection</a:t>
            </a:r>
          </a:p>
          <a:p>
            <a:pPr lvl="1"/>
            <a:r>
              <a:rPr lang="en-US" altLang="en-US" dirty="0"/>
              <a:t>Check whether two (possibly complicated) 3d objects intersect!</a:t>
            </a:r>
          </a:p>
          <a:p>
            <a:pPr lvl="2"/>
            <a:r>
              <a:rPr lang="en-US" altLang="en-US" dirty="0"/>
              <a:t>Approximate the objects by simple ones that enclose them (bounding volumes)</a:t>
            </a:r>
            <a:endParaRPr lang="de-CH" altLang="en-US" dirty="0"/>
          </a:p>
          <a:p>
            <a:pPr lvl="2"/>
            <a:r>
              <a:rPr lang="en-US" altLang="en-US" dirty="0"/>
              <a:t>Popular bounding volumes: boxes, spheres, ellipsoids,...</a:t>
            </a:r>
            <a:endParaRPr lang="de-CH" altLang="en-US" dirty="0"/>
          </a:p>
          <a:p>
            <a:pPr lvl="2"/>
            <a:r>
              <a:rPr lang="en-US" altLang="en-US" dirty="0"/>
              <a:t>If bounding volumes don’t intersect, the objects don’t intersect, either</a:t>
            </a:r>
            <a:endParaRPr lang="de-CH" altLang="en-US" dirty="0"/>
          </a:p>
          <a:p>
            <a:pPr lvl="2"/>
            <a:r>
              <a:rPr lang="en-US" altLang="en-US" i="1" dirty="0"/>
              <a:t>Only</a:t>
            </a:r>
            <a:r>
              <a:rPr lang="en-US" altLang="en-US" dirty="0"/>
              <a:t> if bounding volumes intersect, apply more expensive intersection test(s)</a:t>
            </a:r>
            <a:endParaRPr lang="de-CH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A8C5D-BE93-314E-B5D7-81AE915E7C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0459A2-C013-2A41-8657-BB684BE406A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770DB-2C20-8045-956C-711ED7397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r="5500"/>
          <a:stretch/>
        </p:blipFill>
        <p:spPr>
          <a:xfrm>
            <a:off x="7619999" y="1887017"/>
            <a:ext cx="457200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581014" cy="4824960"/>
          </a:xfrm>
        </p:spPr>
        <p:txBody>
          <a:bodyPr>
            <a:normAutofit fontScale="92500"/>
          </a:bodyPr>
          <a:lstStyle/>
          <a:p>
            <a:r>
              <a:rPr lang="en-US" dirty="0"/>
              <a:t>Computer vision</a:t>
            </a:r>
          </a:p>
          <a:p>
            <a:pPr lvl="1"/>
            <a:r>
              <a:rPr lang="en-US" dirty="0"/>
              <a:t>Surface Reconstruction</a:t>
            </a:r>
          </a:p>
          <a:p>
            <a:pPr lvl="2"/>
            <a:r>
              <a:rPr lang="en-US" altLang="en-US" dirty="0"/>
              <a:t>Step 1: Scan the object (3d laser scanner) </a:t>
            </a:r>
            <a:endParaRPr lang="de-CH" altLang="en-US" dirty="0"/>
          </a:p>
          <a:p>
            <a:pPr lvl="2"/>
            <a:r>
              <a:rPr lang="en-US" altLang="en-US" dirty="0"/>
              <a:t>Step 2: Create a triangulation</a:t>
            </a:r>
            <a:endParaRPr lang="de-CH" altLang="en-US" dirty="0"/>
          </a:p>
          <a:p>
            <a:pPr lvl="2"/>
            <a:r>
              <a:rPr lang="en-US" altLang="en-US" dirty="0"/>
              <a:t>Step 3: process the triangulation (rendering)</a:t>
            </a:r>
          </a:p>
          <a:p>
            <a:pPr marL="914400" lvl="2" indent="0">
              <a:buNone/>
            </a:pPr>
            <a:r>
              <a:rPr lang="en-US" altLang="en-US" i="1" dirty="0"/>
              <a:t>	smooth</a:t>
            </a:r>
            <a:r>
              <a:rPr lang="en-US" altLang="en-US" dirty="0"/>
              <a:t> surface in </a:t>
            </a:r>
            <a:r>
              <a:rPr lang="en-US" altLang="en-US" b="1" i="1" dirty="0"/>
              <a:t>R</a:t>
            </a:r>
            <a:r>
              <a:rPr lang="en-US" altLang="en-US" b="1" i="1" baseline="30000" dirty="0"/>
              <a:t>3</a:t>
            </a:r>
            <a:endParaRPr lang="en-US" altLang="en-US" dirty="0"/>
          </a:p>
          <a:p>
            <a:pPr lvl="2"/>
            <a:r>
              <a:rPr lang="en-US" altLang="en-US" dirty="0"/>
              <a:t>Major Computational Geometry task: Create a “good” triangulation</a:t>
            </a:r>
          </a:p>
          <a:p>
            <a:pPr lvl="1"/>
            <a:r>
              <a:rPr lang="en-US" altLang="en-US" dirty="0"/>
              <a:t>Pattern recognition</a:t>
            </a:r>
          </a:p>
          <a:p>
            <a:pPr lvl="2"/>
            <a:r>
              <a:rPr lang="en-US" altLang="en-US" dirty="0"/>
              <a:t>Example: an optical character recognition system</a:t>
            </a:r>
            <a:endParaRPr lang="de-CH" alt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05E9FA-961D-1E4A-BEEE-6D16067A69D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A50D89-D24C-4646-868B-90C2BDC3114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7980B-A0B1-F648-BFC8-65A64FFB0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" t="9704" r="5550" b="4454"/>
          <a:stretch/>
        </p:blipFill>
        <p:spPr>
          <a:xfrm>
            <a:off x="7822846" y="3771748"/>
            <a:ext cx="3321577" cy="2225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03E2B-4AD3-3141-BB5A-60FA90F5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85" y="1137443"/>
            <a:ext cx="4965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495414" cy="4824960"/>
          </a:xfrm>
        </p:spPr>
        <p:txBody>
          <a:bodyPr/>
          <a:lstStyle/>
          <a:p>
            <a:r>
              <a:rPr lang="en-US" dirty="0"/>
              <a:t>Molecular modeling</a:t>
            </a:r>
          </a:p>
          <a:p>
            <a:pPr lvl="1"/>
            <a:r>
              <a:rPr lang="en-US" dirty="0"/>
              <a:t>Typical questions are to compute the union of the atom balls to obtain the molecule surface or to compute where two molecules can touch each other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CECC29A-743B-5C47-906B-2BF6602819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A50D89-D24C-4646-868B-90C2BDC3114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20E62E-A8BE-8B43-8184-8BB9B2F4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76" y="1548078"/>
            <a:ext cx="4068423" cy="406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6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6352413" cy="4824960"/>
          </a:xfrm>
        </p:spPr>
        <p:txBody>
          <a:bodyPr/>
          <a:lstStyle/>
          <a:p>
            <a:r>
              <a:rPr lang="en-US" dirty="0"/>
              <a:t>VLSI design</a:t>
            </a:r>
          </a:p>
          <a:p>
            <a:pPr lvl="1"/>
            <a:r>
              <a:rPr lang="en-US" dirty="0"/>
              <a:t>The process of creating an integrated circuit (IC) by combining thousands of transistors into a single chip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CECC29A-743B-5C47-906B-2BF6602819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A50D89-D24C-4646-868B-90C2BDC3114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5E1F5-ADF3-2947-90EB-108276EE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205309"/>
            <a:ext cx="34920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2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E603B7-64F1-CA4E-AC38-5BF123245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75" t="5628" r="7076" b="6946"/>
          <a:stretch/>
        </p:blipFill>
        <p:spPr>
          <a:xfrm>
            <a:off x="6264677" y="2496403"/>
            <a:ext cx="5910263" cy="337099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03133-5F71-764D-88C7-3E36761F2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352413" cy="4824960"/>
          </a:xfrm>
        </p:spPr>
        <p:txBody>
          <a:bodyPr/>
          <a:lstStyle/>
          <a:p>
            <a:r>
              <a:rPr lang="en-US" dirty="0"/>
              <a:t>Data Mining, Machine Learning, and Visualization</a:t>
            </a:r>
          </a:p>
          <a:p>
            <a:pPr lvl="1"/>
            <a:r>
              <a:rPr lang="en-US" dirty="0"/>
              <a:t>Many algorithms for </a:t>
            </a:r>
            <a:br>
              <a:rPr lang="en-US" dirty="0"/>
            </a:br>
            <a:r>
              <a:rPr lang="en-US" dirty="0"/>
              <a:t>operations such as </a:t>
            </a:r>
            <a:br>
              <a:rPr lang="en-US" dirty="0"/>
            </a:br>
            <a:r>
              <a:rPr lang="en-US" dirty="0"/>
              <a:t>clustering, dimension </a:t>
            </a:r>
            <a:br>
              <a:rPr lang="en-US" dirty="0"/>
            </a:br>
            <a:r>
              <a:rPr lang="en-US" dirty="0"/>
              <a:t>reduction, classification, and segmentation are based upon geometric approaches.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B0072-7111-A34F-8140-0CE56062D54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20B03-3919-4D4C-94A1-15695C656F0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</p:spTree>
    <p:extLst>
      <p:ext uri="{BB962C8B-B14F-4D97-AF65-F5344CB8AC3E}">
        <p14:creationId xmlns:p14="http://schemas.microsoft.com/office/powerpoint/2010/main" val="188546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9A1CF2-4256-CF41-90C9-26941BDDA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076316" cy="4824960"/>
          </a:xfrm>
        </p:spPr>
        <p:txBody>
          <a:bodyPr/>
          <a:lstStyle/>
          <a:p>
            <a:pPr eaLnBrk="1" hangingPunct="1"/>
            <a:r>
              <a:rPr lang="en-US" altLang="zh-TW" dirty="0"/>
              <a:t>Point—Specified by two coordinates (x, y)</a:t>
            </a:r>
          </a:p>
          <a:p>
            <a:pPr eaLnBrk="1" hangingPunct="1"/>
            <a:r>
              <a:rPr lang="en-US" altLang="zh-TW" dirty="0"/>
              <a:t>Line—Extends to infinity in both directions</a:t>
            </a:r>
          </a:p>
          <a:p>
            <a:pPr eaLnBrk="1" hangingPunct="1"/>
            <a:r>
              <a:rPr lang="en-US" altLang="zh-TW" dirty="0"/>
              <a:t>Line segment—Specified by two endpoints</a:t>
            </a:r>
          </a:p>
          <a:p>
            <a:pPr eaLnBrk="1" hangingPunct="1"/>
            <a:r>
              <a:rPr lang="en-US" altLang="zh-TW" dirty="0"/>
              <a:t>Ray—Extends to infinity in one direction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A7B0DC-7DEB-A941-8D55-048C63A096D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FA7C92-95F7-FE41-BB25-38E049EE332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zh-TW" dirty="0"/>
              <a:t>Basic definitions</a:t>
            </a:r>
            <a:endParaRPr lang="en-US" dirty="0"/>
          </a:p>
        </p:txBody>
      </p:sp>
      <p:sp>
        <p:nvSpPr>
          <p:cNvPr id="7172" name="Slide Number Placeholder 16">
            <a:extLst>
              <a:ext uri="{FF2B5EF4-FFF2-40B4-BE49-F238E27FC236}">
                <a16:creationId xmlns:a16="http://schemas.microsoft.com/office/drawing/2014/main" id="{65686E57-C61D-324D-AD7D-EE336635F2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B05AC492-21E7-294F-B0BF-329B14D7A93A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16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C42467-9D89-F14F-A0D3-B086BF4B0489}"/>
              </a:ext>
            </a:extLst>
          </p:cNvPr>
          <p:cNvSpPr/>
          <p:nvPr/>
        </p:nvSpPr>
        <p:spPr>
          <a:xfrm>
            <a:off x="7893369" y="178748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7B2113-D789-3642-8477-D527CA5A1C0E}"/>
              </a:ext>
            </a:extLst>
          </p:cNvPr>
          <p:cNvCxnSpPr>
            <a:cxnSpLocks/>
          </p:cNvCxnSpPr>
          <p:nvPr/>
        </p:nvCxnSpPr>
        <p:spPr>
          <a:xfrm flipV="1">
            <a:off x="7543800" y="2302869"/>
            <a:ext cx="2740024" cy="109183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1A214-6885-6648-AC55-4E2EABFB9172}"/>
              </a:ext>
            </a:extLst>
          </p:cNvPr>
          <p:cNvCxnSpPr>
            <a:cxnSpLocks/>
          </p:cNvCxnSpPr>
          <p:nvPr/>
        </p:nvCxnSpPr>
        <p:spPr>
          <a:xfrm>
            <a:off x="8328820" y="4127056"/>
            <a:ext cx="2005011" cy="53149"/>
          </a:xfrm>
          <a:prstGeom prst="straightConnector1">
            <a:avLst/>
          </a:prstGeom>
          <a:ln w="25400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4A4DD9-03F9-FC44-9BEF-9D4D8CE64D7C}"/>
              </a:ext>
            </a:extLst>
          </p:cNvPr>
          <p:cNvCxnSpPr>
            <a:cxnSpLocks/>
          </p:cNvCxnSpPr>
          <p:nvPr/>
        </p:nvCxnSpPr>
        <p:spPr>
          <a:xfrm>
            <a:off x="7734302" y="5127244"/>
            <a:ext cx="3086098" cy="604275"/>
          </a:xfrm>
          <a:prstGeom prst="straightConnector1">
            <a:avLst/>
          </a:prstGeom>
          <a:ln w="25400">
            <a:solidFill>
              <a:schemeClr val="tx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0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327D1-4FA6-B34D-8510-95CBC6B8D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8189269" cy="4824960"/>
          </a:xfrm>
        </p:spPr>
        <p:txBody>
          <a:bodyPr/>
          <a:lstStyle/>
          <a:p>
            <a:pPr eaLnBrk="1" hangingPunct="1"/>
            <a:r>
              <a:rPr lang="en-US" altLang="zh-TW" dirty="0"/>
              <a:t>Polygon</a:t>
            </a:r>
          </a:p>
          <a:p>
            <a:pPr lvl="1" eaLnBrk="1" hangingPunct="1"/>
            <a:r>
              <a:rPr lang="en-US" altLang="zh-TW" dirty="0"/>
              <a:t>We assume edges do not cross</a:t>
            </a:r>
          </a:p>
          <a:p>
            <a:pPr eaLnBrk="1" hangingPunct="1"/>
            <a:r>
              <a:rPr lang="en-US" altLang="zh-TW" dirty="0"/>
              <a:t>Convex polygon</a:t>
            </a:r>
          </a:p>
          <a:p>
            <a:pPr lvl="1" eaLnBrk="1" hangingPunct="1"/>
            <a:r>
              <a:rPr lang="en-US" altLang="zh-TW" dirty="0"/>
              <a:t>Every interior angle is at most 180 degrees</a:t>
            </a:r>
          </a:p>
          <a:p>
            <a:pPr lvl="1" eaLnBrk="1" hangingPunct="1"/>
            <a:r>
              <a:rPr lang="en-US" altLang="zh-TW" dirty="0"/>
              <a:t>Precise definition of </a:t>
            </a:r>
            <a:r>
              <a:rPr lang="en-US" altLang="zh-TW" i="1" dirty="0"/>
              <a:t>convex</a:t>
            </a:r>
            <a:r>
              <a:rPr lang="en-US" altLang="zh-TW" dirty="0"/>
              <a:t>: For any two points inside the polygon, the line segment joining them lies entirely inside the polygon (we’ll cover this later)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F82AB-D188-4340-88A7-7738A14B2DD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757FB-1E06-E04C-B3C3-2141EFDEF20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zh-TW" dirty="0"/>
              <a:t>Basic definitions</a:t>
            </a:r>
            <a:endParaRPr lang="en-US" dirty="0"/>
          </a:p>
        </p:txBody>
      </p:sp>
      <p:sp>
        <p:nvSpPr>
          <p:cNvPr id="8196" name="Slide Number Placeholder 24">
            <a:extLst>
              <a:ext uri="{FF2B5EF4-FFF2-40B4-BE49-F238E27FC236}">
                <a16:creationId xmlns:a16="http://schemas.microsoft.com/office/drawing/2014/main" id="{A27ED951-901C-FD4B-B75E-545C9BB10A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8AD0D2E-06D9-EE4A-9F0A-7CEF47C86215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17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BC7E24D-4EF5-E947-A571-C9B1BC6894A7}"/>
              </a:ext>
            </a:extLst>
          </p:cNvPr>
          <p:cNvSpPr/>
          <p:nvPr/>
        </p:nvSpPr>
        <p:spPr>
          <a:xfrm>
            <a:off x="9235335" y="3590616"/>
            <a:ext cx="1636456" cy="1796655"/>
          </a:xfrm>
          <a:custGeom>
            <a:avLst/>
            <a:gdLst>
              <a:gd name="connsiteX0" fmla="*/ 0 w 1727200"/>
              <a:gd name="connsiteY0" fmla="*/ 440267 h 1557867"/>
              <a:gd name="connsiteX1" fmla="*/ 440267 w 1727200"/>
              <a:gd name="connsiteY1" fmla="*/ 1439333 h 1557867"/>
              <a:gd name="connsiteX2" fmla="*/ 1083734 w 1727200"/>
              <a:gd name="connsiteY2" fmla="*/ 1557867 h 1557867"/>
              <a:gd name="connsiteX3" fmla="*/ 1727200 w 1727200"/>
              <a:gd name="connsiteY3" fmla="*/ 829733 h 1557867"/>
              <a:gd name="connsiteX4" fmla="*/ 1202267 w 1727200"/>
              <a:gd name="connsiteY4" fmla="*/ 50800 h 1557867"/>
              <a:gd name="connsiteX5" fmla="*/ 491067 w 1727200"/>
              <a:gd name="connsiteY5" fmla="*/ 0 h 1557867"/>
              <a:gd name="connsiteX6" fmla="*/ 0 w 1727200"/>
              <a:gd name="connsiteY6" fmla="*/ 440267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7200" h="1557867">
                <a:moveTo>
                  <a:pt x="0" y="440267"/>
                </a:moveTo>
                <a:lnTo>
                  <a:pt x="440267" y="1439333"/>
                </a:lnTo>
                <a:lnTo>
                  <a:pt x="1083734" y="1557867"/>
                </a:lnTo>
                <a:lnTo>
                  <a:pt x="1727200" y="829733"/>
                </a:lnTo>
                <a:lnTo>
                  <a:pt x="1202267" y="50800"/>
                </a:lnTo>
                <a:lnTo>
                  <a:pt x="491067" y="0"/>
                </a:lnTo>
                <a:lnTo>
                  <a:pt x="0" y="44026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ABDFA1-6F5B-3C40-B9C6-370FC28FBA5E}"/>
              </a:ext>
            </a:extLst>
          </p:cNvPr>
          <p:cNvGrpSpPr/>
          <p:nvPr/>
        </p:nvGrpSpPr>
        <p:grpSpPr>
          <a:xfrm>
            <a:off x="8204142" y="1196579"/>
            <a:ext cx="3470924" cy="1630959"/>
            <a:chOff x="7543800" y="1084964"/>
            <a:chExt cx="3470924" cy="163095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1978EE-F0BA-DB4D-83F8-60A451D9652F}"/>
                </a:ext>
              </a:extLst>
            </p:cNvPr>
            <p:cNvCxnSpPr/>
            <p:nvPr/>
          </p:nvCxnSpPr>
          <p:spPr bwMode="auto">
            <a:xfrm rot="10800000" flipV="1">
              <a:off x="9189487" y="1299277"/>
              <a:ext cx="642937" cy="2143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12" name="TextBox 26">
              <a:extLst>
                <a:ext uri="{FF2B5EF4-FFF2-40B4-BE49-F238E27FC236}">
                  <a16:creationId xmlns:a16="http://schemas.microsoft.com/office/drawing/2014/main" id="{91E8F411-AABC-0B4C-91E6-59A8DD5AA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4260" y="1084964"/>
              <a:ext cx="883714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dirty="0">
                  <a:latin typeface="Lucida Sans Unicode" panose="020B0602030504020204" pitchFamily="34" charset="0"/>
                  <a:ea typeface="微軟正黑體" panose="020B0604030504040204" pitchFamily="34" charset="-120"/>
                </a:rPr>
                <a:t>vertex</a:t>
              </a:r>
              <a:endParaRPr kumimoji="0" lang="zh-TW" altLang="en-US" dirty="0">
                <a:latin typeface="Lucida Sans Unicode" panose="020B0602030504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18C98A-D09E-4249-ABFF-F82029DE3D20}"/>
                </a:ext>
              </a:extLst>
            </p:cNvPr>
            <p:cNvCxnSpPr/>
            <p:nvPr/>
          </p:nvCxnSpPr>
          <p:spPr bwMode="auto">
            <a:xfrm rot="10800000">
              <a:off x="9354199" y="2161016"/>
              <a:ext cx="857250" cy="142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14" name="TextBox 29">
              <a:extLst>
                <a:ext uri="{FF2B5EF4-FFF2-40B4-BE49-F238E27FC236}">
                  <a16:creationId xmlns:a16="http://schemas.microsoft.com/office/drawing/2014/main" id="{0E77BDA1-150A-1941-9510-D440098CC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3319" y="2161016"/>
              <a:ext cx="731405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>
                  <a:latin typeface="Lucida Sans Unicode" panose="020B0602030504020204" pitchFamily="34" charset="0"/>
                  <a:ea typeface="微軟正黑體" panose="020B0604030504040204" pitchFamily="34" charset="-120"/>
                </a:rPr>
                <a:t>edge</a:t>
              </a:r>
              <a:endParaRPr kumimoji="0" lang="zh-TW" altLang="en-US">
                <a:latin typeface="Lucida Sans Unicode" panose="020B0602030504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FB89C9-48B2-454B-AB3A-8B72110BD747}"/>
                </a:ext>
              </a:extLst>
            </p:cNvPr>
            <p:cNvGrpSpPr/>
            <p:nvPr/>
          </p:nvGrpSpPr>
          <p:grpSpPr>
            <a:xfrm>
              <a:off x="7543800" y="1207164"/>
              <a:ext cx="1889209" cy="1508759"/>
              <a:chOff x="9775804" y="129155"/>
              <a:chExt cx="1889209" cy="1508759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B0B9FCD-EBBB-0D45-9287-DD4946C416A5}"/>
                  </a:ext>
                </a:extLst>
              </p:cNvPr>
              <p:cNvSpPr/>
              <p:nvPr/>
            </p:nvSpPr>
            <p:spPr>
              <a:xfrm>
                <a:off x="9844384" y="213241"/>
                <a:ext cx="1761067" cy="1371600"/>
              </a:xfrm>
              <a:custGeom>
                <a:avLst/>
                <a:gdLst>
                  <a:gd name="connsiteX0" fmla="*/ 169333 w 1761067"/>
                  <a:gd name="connsiteY0" fmla="*/ 220133 h 1371600"/>
                  <a:gd name="connsiteX1" fmla="*/ 0 w 1761067"/>
                  <a:gd name="connsiteY1" fmla="*/ 762000 h 1371600"/>
                  <a:gd name="connsiteX2" fmla="*/ 304800 w 1761067"/>
                  <a:gd name="connsiteY2" fmla="*/ 880533 h 1371600"/>
                  <a:gd name="connsiteX3" fmla="*/ 254000 w 1761067"/>
                  <a:gd name="connsiteY3" fmla="*/ 1134533 h 1371600"/>
                  <a:gd name="connsiteX4" fmla="*/ 1270000 w 1761067"/>
                  <a:gd name="connsiteY4" fmla="*/ 1371600 h 1371600"/>
                  <a:gd name="connsiteX5" fmla="*/ 1337733 w 1761067"/>
                  <a:gd name="connsiteY5" fmla="*/ 1083733 h 1371600"/>
                  <a:gd name="connsiteX6" fmla="*/ 1659467 w 1761067"/>
                  <a:gd name="connsiteY6" fmla="*/ 1117600 h 1371600"/>
                  <a:gd name="connsiteX7" fmla="*/ 1761067 w 1761067"/>
                  <a:gd name="connsiteY7" fmla="*/ 592666 h 1371600"/>
                  <a:gd name="connsiteX8" fmla="*/ 1456267 w 1761067"/>
                  <a:gd name="connsiteY8" fmla="*/ 491066 h 1371600"/>
                  <a:gd name="connsiteX9" fmla="*/ 1490133 w 1761067"/>
                  <a:gd name="connsiteY9" fmla="*/ 254000 h 1371600"/>
                  <a:gd name="connsiteX10" fmla="*/ 508000 w 1761067"/>
                  <a:gd name="connsiteY10" fmla="*/ 0 h 1371600"/>
                  <a:gd name="connsiteX11" fmla="*/ 474133 w 1761067"/>
                  <a:gd name="connsiteY11" fmla="*/ 254000 h 1371600"/>
                  <a:gd name="connsiteX12" fmla="*/ 169333 w 1761067"/>
                  <a:gd name="connsiteY12" fmla="*/ 220133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61067" h="1371600">
                    <a:moveTo>
                      <a:pt x="169333" y="220133"/>
                    </a:moveTo>
                    <a:lnTo>
                      <a:pt x="0" y="762000"/>
                    </a:lnTo>
                    <a:lnTo>
                      <a:pt x="304800" y="880533"/>
                    </a:lnTo>
                    <a:lnTo>
                      <a:pt x="254000" y="1134533"/>
                    </a:lnTo>
                    <a:lnTo>
                      <a:pt x="1270000" y="1371600"/>
                    </a:lnTo>
                    <a:lnTo>
                      <a:pt x="1337733" y="1083733"/>
                    </a:lnTo>
                    <a:lnTo>
                      <a:pt x="1659467" y="1117600"/>
                    </a:lnTo>
                    <a:lnTo>
                      <a:pt x="1761067" y="592666"/>
                    </a:lnTo>
                    <a:lnTo>
                      <a:pt x="1456267" y="491066"/>
                    </a:lnTo>
                    <a:lnTo>
                      <a:pt x="1490133" y="254000"/>
                    </a:lnTo>
                    <a:lnTo>
                      <a:pt x="508000" y="0"/>
                    </a:lnTo>
                    <a:lnTo>
                      <a:pt x="474133" y="254000"/>
                    </a:lnTo>
                    <a:lnTo>
                      <a:pt x="169333" y="220133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84E7A7-25FB-7240-8869-758A30911788}"/>
                  </a:ext>
                </a:extLst>
              </p:cNvPr>
              <p:cNvSpPr/>
              <p:nvPr/>
            </p:nvSpPr>
            <p:spPr>
              <a:xfrm>
                <a:off x="10057641" y="102786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B197A29-9863-5547-8255-84AF0F064394}"/>
                  </a:ext>
                </a:extLst>
              </p:cNvPr>
              <p:cNvSpPr/>
              <p:nvPr/>
            </p:nvSpPr>
            <p:spPr>
              <a:xfrm>
                <a:off x="9775804" y="89070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061E64-B332-534C-9A31-9D2583EB744E}"/>
                  </a:ext>
                </a:extLst>
              </p:cNvPr>
              <p:cNvSpPr/>
              <p:nvPr/>
            </p:nvSpPr>
            <p:spPr>
              <a:xfrm>
                <a:off x="9952305" y="3644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66C1A73-A255-0F48-97B0-3EF2E78172D5}"/>
                  </a:ext>
                </a:extLst>
              </p:cNvPr>
              <p:cNvSpPr/>
              <p:nvPr/>
            </p:nvSpPr>
            <p:spPr>
              <a:xfrm>
                <a:off x="10245900" y="382407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197574-AFC9-B74E-A083-8229EFC54C51}"/>
                  </a:ext>
                </a:extLst>
              </p:cNvPr>
              <p:cNvSpPr/>
              <p:nvPr/>
            </p:nvSpPr>
            <p:spPr>
              <a:xfrm>
                <a:off x="11258911" y="393613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EC6A95F-3714-5D49-A3C7-68963482A948}"/>
                  </a:ext>
                </a:extLst>
              </p:cNvPr>
              <p:cNvSpPr/>
              <p:nvPr/>
            </p:nvSpPr>
            <p:spPr>
              <a:xfrm>
                <a:off x="10281758" y="12915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91C669-682B-CF47-8D18-1507120F82A3}"/>
                  </a:ext>
                </a:extLst>
              </p:cNvPr>
              <p:cNvSpPr/>
              <p:nvPr/>
            </p:nvSpPr>
            <p:spPr>
              <a:xfrm>
                <a:off x="11234258" y="63790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F06E3E2-D198-124D-8A72-CF073A6530C2}"/>
                  </a:ext>
                </a:extLst>
              </p:cNvPr>
              <p:cNvSpPr/>
              <p:nvPr/>
            </p:nvSpPr>
            <p:spPr>
              <a:xfrm>
                <a:off x="11527853" y="743237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D4628CC-EE63-AB49-B7C5-A75DA21DC0B6}"/>
                  </a:ext>
                </a:extLst>
              </p:cNvPr>
              <p:cNvSpPr/>
              <p:nvPr/>
            </p:nvSpPr>
            <p:spPr>
              <a:xfrm>
                <a:off x="10028506" y="1267672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103AF93-D8E9-DD44-BFAA-36BD9262D826}"/>
                  </a:ext>
                </a:extLst>
              </p:cNvPr>
              <p:cNvSpPr/>
              <p:nvPr/>
            </p:nvSpPr>
            <p:spPr>
              <a:xfrm>
                <a:off x="11041517" y="150075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60618CF-D885-C346-9B9F-F04629615204}"/>
                  </a:ext>
                </a:extLst>
              </p:cNvPr>
              <p:cNvSpPr/>
              <p:nvPr/>
            </p:nvSpPr>
            <p:spPr>
              <a:xfrm>
                <a:off x="11119959" y="122284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06064F0-4297-8145-84B4-245E4EAED87C}"/>
                  </a:ext>
                </a:extLst>
              </p:cNvPr>
              <p:cNvSpPr/>
              <p:nvPr/>
            </p:nvSpPr>
            <p:spPr>
              <a:xfrm>
                <a:off x="11420276" y="12542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920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CE23BF-F8BC-014C-8C30-F7E725181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D7EB-D347-5B40-A985-3EA904A5E32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0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CE23BF-F8BC-014C-8C30-F7E725181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D7EB-D347-5B40-A985-3EA904A5E32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C6F1D-C1DF-F84C-83DE-EADB31392BB0}"/>
                  </a:ext>
                </a:extLst>
              </p:cNvPr>
              <p:cNvSpPr txBox="1"/>
              <p:nvPr/>
            </p:nvSpPr>
            <p:spPr>
              <a:xfrm>
                <a:off x="5785586" y="1508412"/>
                <a:ext cx="5960863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C6F1D-C1DF-F84C-83DE-EADB31392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1508412"/>
                <a:ext cx="5960863" cy="5218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7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E6DC11-7924-5846-9F93-F122D712DA3D}"/>
              </a:ext>
            </a:extLst>
          </p:cNvPr>
          <p:cNvCxnSpPr>
            <a:cxnSpLocks/>
          </p:cNvCxnSpPr>
          <p:nvPr/>
        </p:nvCxnSpPr>
        <p:spPr>
          <a:xfrm>
            <a:off x="1532178" y="4103598"/>
            <a:ext cx="10202749" cy="0"/>
          </a:xfrm>
          <a:prstGeom prst="straightConnector1">
            <a:avLst/>
          </a:prstGeom>
          <a:ln w="133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97CE3A-528B-DE4B-BBBC-0124786F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9" y="1297148"/>
            <a:ext cx="10429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4E2A8-043A-E641-A9E9-F0987B0CB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85"/>
          <a:stretch/>
        </p:blipFill>
        <p:spPr>
          <a:xfrm>
            <a:off x="5111616" y="1297148"/>
            <a:ext cx="1411654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BBA76-0F3B-5046-ABAB-27B57BD8EA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655" t="18088" b="9709"/>
          <a:stretch/>
        </p:blipFill>
        <p:spPr>
          <a:xfrm>
            <a:off x="5111616" y="743948"/>
            <a:ext cx="663698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600CE-375F-5045-A2D1-382DFED7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401" y="1119285"/>
            <a:ext cx="956352" cy="7315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0DDCC1-227A-034C-B18F-EFD050969553}"/>
              </a:ext>
            </a:extLst>
          </p:cNvPr>
          <p:cNvCxnSpPr>
            <a:cxnSpLocks/>
          </p:cNvCxnSpPr>
          <p:nvPr/>
        </p:nvCxnSpPr>
        <p:spPr>
          <a:xfrm>
            <a:off x="457074" y="2188564"/>
            <a:ext cx="11277853" cy="0"/>
          </a:xfrm>
          <a:prstGeom prst="straightConnector1">
            <a:avLst/>
          </a:prstGeom>
          <a:ln w="133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3CD8A0-03A9-574D-AE61-F4DD6D329A58}"/>
              </a:ext>
            </a:extLst>
          </p:cNvPr>
          <p:cNvCxnSpPr/>
          <p:nvPr/>
        </p:nvCxnSpPr>
        <p:spPr>
          <a:xfrm>
            <a:off x="457074" y="1862687"/>
            <a:ext cx="0" cy="6517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B4171C-F87F-EB46-BE14-AD17F8A25FAD}"/>
              </a:ext>
            </a:extLst>
          </p:cNvPr>
          <p:cNvCxnSpPr/>
          <p:nvPr/>
        </p:nvCxnSpPr>
        <p:spPr>
          <a:xfrm>
            <a:off x="5111616" y="1862687"/>
            <a:ext cx="0" cy="6517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B4318E-E5F3-CB4A-85EA-C092D0B037B4}"/>
              </a:ext>
            </a:extLst>
          </p:cNvPr>
          <p:cNvSpPr txBox="1"/>
          <p:nvPr/>
        </p:nvSpPr>
        <p:spPr>
          <a:xfrm>
            <a:off x="639028" y="3780433"/>
            <a:ext cx="118083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Computer </a:t>
            </a:r>
          </a:p>
          <a:p>
            <a:pPr algn="r"/>
            <a:r>
              <a:rPr lang="en-US" dirty="0"/>
              <a:t>Graphics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C1C5FA-B2A5-7646-8D42-D58FE628B426}"/>
              </a:ext>
            </a:extLst>
          </p:cNvPr>
          <p:cNvSpPr txBox="1"/>
          <p:nvPr/>
        </p:nvSpPr>
        <p:spPr>
          <a:xfrm>
            <a:off x="3556758" y="3792152"/>
            <a:ext cx="14923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Scientific Visualization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757D20-791E-3D42-A359-CDB8A40691F8}"/>
              </a:ext>
            </a:extLst>
          </p:cNvPr>
          <p:cNvCxnSpPr>
            <a:cxnSpLocks/>
          </p:cNvCxnSpPr>
          <p:nvPr/>
        </p:nvCxnSpPr>
        <p:spPr>
          <a:xfrm flipV="1">
            <a:off x="3091474" y="5561511"/>
            <a:ext cx="8643453" cy="1"/>
          </a:xfrm>
          <a:prstGeom prst="straightConnector1">
            <a:avLst/>
          </a:prstGeom>
          <a:ln w="133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363E93-98EA-FF43-9128-DFD14C7610C7}"/>
              </a:ext>
            </a:extLst>
          </p:cNvPr>
          <p:cNvSpPr txBox="1"/>
          <p:nvPr/>
        </p:nvSpPr>
        <p:spPr>
          <a:xfrm>
            <a:off x="1927708" y="5238346"/>
            <a:ext cx="15281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Geometric Approaches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65607-FA6F-7A4B-80AD-4C3FE33C4FEC}"/>
              </a:ext>
            </a:extLst>
          </p:cNvPr>
          <p:cNvSpPr txBox="1"/>
          <p:nvPr/>
        </p:nvSpPr>
        <p:spPr>
          <a:xfrm>
            <a:off x="5963987" y="5238346"/>
            <a:ext cx="13615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Topological Approaches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90C41F-CD2B-764B-94DE-BCAAEAB3E169}"/>
              </a:ext>
            </a:extLst>
          </p:cNvPr>
          <p:cNvSpPr txBox="1"/>
          <p:nvPr/>
        </p:nvSpPr>
        <p:spPr>
          <a:xfrm>
            <a:off x="7116268" y="3780431"/>
            <a:ext cx="14923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Visualization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27C233-8450-0D49-BE6E-E70ABF39D76F}"/>
              </a:ext>
            </a:extLst>
          </p:cNvPr>
          <p:cNvCxnSpPr/>
          <p:nvPr/>
        </p:nvCxnSpPr>
        <p:spPr>
          <a:xfrm>
            <a:off x="8990401" y="1862687"/>
            <a:ext cx="0" cy="6517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03A5FD-DDDC-3549-A91F-E71DC6A0908F}"/>
              </a:ext>
            </a:extLst>
          </p:cNvPr>
          <p:cNvSpPr txBox="1"/>
          <p:nvPr/>
        </p:nvSpPr>
        <p:spPr>
          <a:xfrm>
            <a:off x="466739" y="2526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0CE7D-7885-5F4B-90FC-8182729246D2}"/>
              </a:ext>
            </a:extLst>
          </p:cNvPr>
          <p:cNvSpPr txBox="1"/>
          <p:nvPr/>
        </p:nvSpPr>
        <p:spPr>
          <a:xfrm>
            <a:off x="5111616" y="2526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E36820-A526-3D41-B0FB-77BB52CCA4D3}"/>
              </a:ext>
            </a:extLst>
          </p:cNvPr>
          <p:cNvSpPr txBox="1"/>
          <p:nvPr/>
        </p:nvSpPr>
        <p:spPr>
          <a:xfrm>
            <a:off x="8990400" y="2526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6B4D74-1A13-2F48-8586-7F1DF9F50432}"/>
              </a:ext>
            </a:extLst>
          </p:cNvPr>
          <p:cNvSpPr txBox="1"/>
          <p:nvPr/>
        </p:nvSpPr>
        <p:spPr>
          <a:xfrm>
            <a:off x="466739" y="3284692"/>
            <a:ext cx="2284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 Domain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9AE947-A428-954A-A45B-95C972937A8D}"/>
              </a:ext>
            </a:extLst>
          </p:cNvPr>
          <p:cNvSpPr txBox="1"/>
          <p:nvPr/>
        </p:nvSpPr>
        <p:spPr>
          <a:xfrm>
            <a:off x="457074" y="4828103"/>
            <a:ext cx="3472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 Solving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47BAE-0E37-7E49-95FB-AEF414CA2A61}"/>
              </a:ext>
            </a:extLst>
          </p:cNvPr>
          <p:cNvSpPr txBox="1"/>
          <p:nvPr/>
        </p:nvSpPr>
        <p:spPr>
          <a:xfrm>
            <a:off x="4539514" y="226509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D91553-D289-504E-ADE8-B03A611B87B3}"/>
              </a:ext>
            </a:extLst>
          </p:cNvPr>
          <p:cNvSpPr txBox="1"/>
          <p:nvPr/>
        </p:nvSpPr>
        <p:spPr>
          <a:xfrm>
            <a:off x="5115935" y="2265093"/>
            <a:ext cx="285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Assistant Professor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55853-2D38-CB4B-B401-D7B80F220EC6}"/>
              </a:ext>
            </a:extLst>
          </p:cNvPr>
          <p:cNvSpPr txBox="1"/>
          <p:nvPr/>
        </p:nvSpPr>
        <p:spPr>
          <a:xfrm>
            <a:off x="8994720" y="2268917"/>
            <a:ext cx="19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Assistant Professor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99674EA-F988-524C-AACF-0F8067687E6B}"/>
              </a:ext>
            </a:extLst>
          </p:cNvPr>
          <p:cNvSpPr/>
          <p:nvPr/>
        </p:nvSpPr>
        <p:spPr>
          <a:xfrm>
            <a:off x="7967613" y="288521"/>
            <a:ext cx="4066944" cy="25572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81E372B-81E9-734A-B261-FE5A4AE5AED0}"/>
              </a:ext>
            </a:extLst>
          </p:cNvPr>
          <p:cNvSpPr/>
          <p:nvPr/>
        </p:nvSpPr>
        <p:spPr>
          <a:xfrm>
            <a:off x="4539514" y="5257389"/>
            <a:ext cx="7661588" cy="7442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804213-B714-6145-9180-5F60FF362044}"/>
              </a:ext>
            </a:extLst>
          </p:cNvPr>
          <p:cNvSpPr/>
          <p:nvPr/>
        </p:nvSpPr>
        <p:spPr>
          <a:xfrm>
            <a:off x="2192358" y="464949"/>
            <a:ext cx="9741338" cy="25572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A3619A7-70E4-5348-8282-504CAE9C3C1F}"/>
              </a:ext>
            </a:extLst>
          </p:cNvPr>
          <p:cNvSpPr/>
          <p:nvPr/>
        </p:nvSpPr>
        <p:spPr>
          <a:xfrm>
            <a:off x="2302525" y="3778234"/>
            <a:ext cx="9631170" cy="88423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09A278-DE81-6344-A7F1-CF61178F91C0}"/>
              </a:ext>
            </a:extLst>
          </p:cNvPr>
          <p:cNvSpPr/>
          <p:nvPr/>
        </p:nvSpPr>
        <p:spPr>
          <a:xfrm>
            <a:off x="5764359" y="3672125"/>
            <a:ext cx="6382121" cy="88423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" grpId="0" animBg="1"/>
      <p:bldP spid="27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935FE3-F96D-F04C-BD08-4283C31DA6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Square root is kind of slow and imprecise</a:t>
                </a:r>
              </a:p>
              <a:p>
                <a:r>
                  <a:rPr lang="en-US" altLang="zh-TW" dirty="0"/>
                  <a:t>If we only need to check whether the distance is less than some certain length, say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9525" lvl="1" indent="0" algn="ctr">
                  <a:buNone/>
                </a:pPr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…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935FE3-F96D-F04C-BD08-4283C31DA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71DD22-6149-D84E-830C-DA35BB4B65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530D5-D87E-F44E-9772-486AF2945C2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Euclidean Distance</a:t>
            </a:r>
            <a:endParaRPr lang="en-US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2E485585-004C-3D4D-A7BE-EE63120BCC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B309BA1A-5F42-4A4B-94B3-C216C76E0DED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20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79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6FB6E-06A0-234D-A13B-25517CC063C2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6FB6E-06A0-234D-A13B-25517CC06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88CF1-0E18-0141-AC11-EDA3B87D3DE3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88CF1-0E18-0141-AC11-EDA3B87D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/>
              <p:nvPr/>
            </p:nvSpPr>
            <p:spPr>
              <a:xfrm>
                <a:off x="2514234" y="1863353"/>
                <a:ext cx="584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34" y="1863353"/>
                <a:ext cx="584968" cy="430887"/>
              </a:xfrm>
              <a:prstGeom prst="rect">
                <a:avLst/>
              </a:prstGeom>
              <a:blipFill>
                <a:blip r:embed="rId4"/>
                <a:stretch>
                  <a:fillRect l="-6383" r="-4255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3DB660-EE31-774A-81CC-2224159E0BBE}"/>
                  </a:ext>
                </a:extLst>
              </p:cNvPr>
              <p:cNvSpPr txBox="1"/>
              <p:nvPr/>
            </p:nvSpPr>
            <p:spPr>
              <a:xfrm>
                <a:off x="3099202" y="1863354"/>
                <a:ext cx="15709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3DB660-EE31-774A-81CC-2224159E0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202" y="1863354"/>
                <a:ext cx="1570943" cy="430887"/>
              </a:xfrm>
              <a:prstGeom prst="rect">
                <a:avLst/>
              </a:prstGeom>
              <a:blipFill>
                <a:blip r:embed="rId5"/>
                <a:stretch>
                  <a:fillRect l="-1600" r="-8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2BF9F1-C36B-094C-9B47-966014E658B6}"/>
                  </a:ext>
                </a:extLst>
              </p:cNvPr>
              <p:cNvSpPr txBox="1"/>
              <p:nvPr/>
            </p:nvSpPr>
            <p:spPr>
              <a:xfrm>
                <a:off x="3099202" y="2271349"/>
                <a:ext cx="34811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2BF9F1-C36B-094C-9B47-966014E6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202" y="2271349"/>
                <a:ext cx="3481146" cy="430887"/>
              </a:xfrm>
              <a:prstGeom prst="rect">
                <a:avLst/>
              </a:prstGeom>
              <a:blipFill>
                <a:blip r:embed="rId6"/>
                <a:stretch>
                  <a:fillRect l="-364" r="-109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A0F85-53DC-9D4C-8B6E-6B9F8F02AC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29FE6-17BA-CB4B-AC5A-26FDF97B4E8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4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/>
              <p:nvPr/>
            </p:nvSpPr>
            <p:spPr>
              <a:xfrm>
                <a:off x="4649403" y="4245366"/>
                <a:ext cx="2677592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403" y="4245366"/>
                <a:ext cx="2677592" cy="876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527F03-7C85-7C4C-B2E9-F64362220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Length/Magnitude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457BE-0637-D447-8C08-877E55B556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8FCA247-CE8C-694A-ACE4-5AF0FF058F4C}"/>
              </a:ext>
            </a:extLst>
          </p:cNvPr>
          <p:cNvSpPr/>
          <p:nvPr/>
        </p:nvSpPr>
        <p:spPr>
          <a:xfrm rot="13944502">
            <a:off x="4571073" y="2825714"/>
            <a:ext cx="601250" cy="24455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9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/>
              <p:nvPr/>
            </p:nvSpPr>
            <p:spPr>
              <a:xfrm>
                <a:off x="4649403" y="4245366"/>
                <a:ext cx="2677592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403" y="4245366"/>
                <a:ext cx="2677592" cy="876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527F03-7C85-7C4C-B2E9-F64362220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Length/Magnitude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457BE-0637-D447-8C08-877E55B556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8FCA247-CE8C-694A-ACE4-5AF0FF058F4C}"/>
              </a:ext>
            </a:extLst>
          </p:cNvPr>
          <p:cNvSpPr/>
          <p:nvPr/>
        </p:nvSpPr>
        <p:spPr>
          <a:xfrm rot="13944502">
            <a:off x="4571073" y="2825714"/>
            <a:ext cx="601250" cy="24455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12857-3B84-4E44-BF2F-9344BB5D9765}"/>
              </a:ext>
            </a:extLst>
          </p:cNvPr>
          <p:cNvSpPr txBox="1"/>
          <p:nvPr/>
        </p:nvSpPr>
        <p:spPr>
          <a:xfrm>
            <a:off x="8534400" y="5334000"/>
            <a:ext cx="338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Equivalent to Euclidean distance…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723392-866E-1F4C-9401-D4E4D98E914C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7543800" y="4876800"/>
            <a:ext cx="990600" cy="64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359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02617C8-0B25-3745-A73F-2F07CCCED316}"/>
              </a:ext>
            </a:extLst>
          </p:cNvPr>
          <p:cNvSpPr/>
          <p:nvPr/>
        </p:nvSpPr>
        <p:spPr>
          <a:xfrm>
            <a:off x="4485190" y="3912242"/>
            <a:ext cx="204360" cy="555585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360" h="555585">
                <a:moveTo>
                  <a:pt x="190982" y="555585"/>
                </a:moveTo>
                <a:cubicBezTo>
                  <a:pt x="202074" y="439356"/>
                  <a:pt x="217025" y="324092"/>
                  <a:pt x="185195" y="231494"/>
                </a:cubicBezTo>
                <a:cubicBezTo>
                  <a:pt x="153365" y="138897"/>
                  <a:pt x="95973" y="72824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A39565-990D-5044-8CEC-7DB7F89EC7A9}"/>
              </a:ext>
            </a:extLst>
          </p:cNvPr>
          <p:cNvCxnSpPr>
            <a:cxnSpLocks/>
          </p:cNvCxnSpPr>
          <p:nvPr/>
        </p:nvCxnSpPr>
        <p:spPr>
          <a:xfrm flipV="1">
            <a:off x="3657745" y="2872451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C4E28-395C-6E40-8ED6-2A1B8E9A52B8}"/>
              </a:ext>
            </a:extLst>
          </p:cNvPr>
          <p:cNvCxnSpPr>
            <a:cxnSpLocks/>
          </p:cNvCxnSpPr>
          <p:nvPr/>
        </p:nvCxnSpPr>
        <p:spPr>
          <a:xfrm>
            <a:off x="2095645" y="4472651"/>
            <a:ext cx="3124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527F03-7C85-7C4C-B2E9-F64362220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Angle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457BE-0637-D447-8C08-877E55B556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5261FE-D494-574C-A699-11C277DD59BD}"/>
                  </a:ext>
                </a:extLst>
              </p:cNvPr>
              <p:cNvSpPr txBox="1"/>
              <p:nvPr/>
            </p:nvSpPr>
            <p:spPr>
              <a:xfrm>
                <a:off x="4756588" y="3818654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5261FE-D494-574C-A699-11C277DD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588" y="3818654"/>
                <a:ext cx="307456" cy="430887"/>
              </a:xfrm>
              <a:prstGeom prst="rect">
                <a:avLst/>
              </a:prstGeom>
              <a:blipFill>
                <a:blip r:embed="rId2"/>
                <a:stretch>
                  <a:fillRect l="-12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93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E16FE46E-0DEA-4142-B379-45801F537C1F}"/>
              </a:ext>
            </a:extLst>
          </p:cNvPr>
          <p:cNvSpPr/>
          <p:nvPr/>
        </p:nvSpPr>
        <p:spPr>
          <a:xfrm>
            <a:off x="8168624" y="4410553"/>
            <a:ext cx="204360" cy="555585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360" h="555585">
                <a:moveTo>
                  <a:pt x="190982" y="555585"/>
                </a:moveTo>
                <a:cubicBezTo>
                  <a:pt x="202074" y="439356"/>
                  <a:pt x="217025" y="324092"/>
                  <a:pt x="185195" y="231494"/>
                </a:cubicBezTo>
                <a:cubicBezTo>
                  <a:pt x="153365" y="138897"/>
                  <a:pt x="95973" y="72824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02617C8-0B25-3745-A73F-2F07CCCED316}"/>
              </a:ext>
            </a:extLst>
          </p:cNvPr>
          <p:cNvSpPr/>
          <p:nvPr/>
        </p:nvSpPr>
        <p:spPr>
          <a:xfrm>
            <a:off x="4485190" y="3912242"/>
            <a:ext cx="204360" cy="555585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360" h="555585">
                <a:moveTo>
                  <a:pt x="190982" y="555585"/>
                </a:moveTo>
                <a:cubicBezTo>
                  <a:pt x="202074" y="439356"/>
                  <a:pt x="217025" y="324092"/>
                  <a:pt x="185195" y="231494"/>
                </a:cubicBezTo>
                <a:cubicBezTo>
                  <a:pt x="153365" y="138897"/>
                  <a:pt x="95973" y="72824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A39565-990D-5044-8CEC-7DB7F89EC7A9}"/>
              </a:ext>
            </a:extLst>
          </p:cNvPr>
          <p:cNvCxnSpPr>
            <a:cxnSpLocks/>
          </p:cNvCxnSpPr>
          <p:nvPr/>
        </p:nvCxnSpPr>
        <p:spPr>
          <a:xfrm flipV="1">
            <a:off x="3657745" y="2872451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C4E28-395C-6E40-8ED6-2A1B8E9A52B8}"/>
              </a:ext>
            </a:extLst>
          </p:cNvPr>
          <p:cNvCxnSpPr>
            <a:cxnSpLocks/>
          </p:cNvCxnSpPr>
          <p:nvPr/>
        </p:nvCxnSpPr>
        <p:spPr>
          <a:xfrm>
            <a:off x="2095645" y="4472651"/>
            <a:ext cx="3124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527F03-7C85-7C4C-B2E9-F64362220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Angle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457BE-0637-D447-8C08-877E55B556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1CE17D6-991D-6346-866F-BFBC43637468}"/>
              </a:ext>
            </a:extLst>
          </p:cNvPr>
          <p:cNvSpPr/>
          <p:nvPr/>
        </p:nvSpPr>
        <p:spPr>
          <a:xfrm flipH="1">
            <a:off x="7239000" y="3137624"/>
            <a:ext cx="2788806" cy="1815376"/>
          </a:xfrm>
          <a:prstGeom prst="rt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81A1DB-C26F-FE44-954A-54F5D1154153}"/>
                  </a:ext>
                </a:extLst>
              </p:cNvPr>
              <p:cNvSpPr txBox="1"/>
              <p:nvPr/>
            </p:nvSpPr>
            <p:spPr>
              <a:xfrm>
                <a:off x="4756588" y="3818654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81A1DB-C26F-FE44-954A-54F5D1154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588" y="3818654"/>
                <a:ext cx="307456" cy="430887"/>
              </a:xfrm>
              <a:prstGeom prst="rect">
                <a:avLst/>
              </a:prstGeom>
              <a:blipFill>
                <a:blip r:embed="rId2"/>
                <a:stretch>
                  <a:fillRect l="-12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F2F2D3-BBBE-734D-AB47-2B6FDB53FAF2}"/>
                  </a:ext>
                </a:extLst>
              </p:cNvPr>
              <p:cNvSpPr txBox="1"/>
              <p:nvPr/>
            </p:nvSpPr>
            <p:spPr>
              <a:xfrm>
                <a:off x="8493643" y="4410553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F2F2D3-BBBE-734D-AB47-2B6FDB53F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643" y="4410553"/>
                <a:ext cx="307456" cy="430887"/>
              </a:xfrm>
              <a:prstGeom prst="rect">
                <a:avLst/>
              </a:prstGeom>
              <a:blipFill>
                <a:blip r:embed="rId3"/>
                <a:stretch>
                  <a:fillRect l="-12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35536-5963-D640-BD7E-AED394514205}"/>
                  </a:ext>
                </a:extLst>
              </p:cNvPr>
              <p:cNvSpPr txBox="1"/>
              <p:nvPr/>
            </p:nvSpPr>
            <p:spPr>
              <a:xfrm>
                <a:off x="8801099" y="5066904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35536-5963-D640-BD7E-AED394514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99" y="5066904"/>
                <a:ext cx="283411" cy="430887"/>
              </a:xfrm>
              <a:prstGeom prst="rect">
                <a:avLst/>
              </a:prstGeom>
              <a:blipFill>
                <a:blip r:embed="rId4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1BFD92-DB1F-7744-8769-E88E246D8573}"/>
                  </a:ext>
                </a:extLst>
              </p:cNvPr>
              <p:cNvSpPr txBox="1"/>
              <p:nvPr/>
            </p:nvSpPr>
            <p:spPr>
              <a:xfrm>
                <a:off x="10134600" y="391224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1BFD92-DB1F-7744-8769-E88E246D8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0" y="3912242"/>
                <a:ext cx="288284" cy="430887"/>
              </a:xfrm>
              <a:prstGeom prst="rect">
                <a:avLst/>
              </a:prstGeom>
              <a:blipFill>
                <a:blip r:embed="rId5"/>
                <a:stretch>
                  <a:fillRect l="-25000" r="-208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AC6A73-65EC-2D4B-A9DB-4BC7052E69B4}"/>
                  </a:ext>
                </a:extLst>
              </p:cNvPr>
              <p:cNvSpPr txBox="1"/>
              <p:nvPr/>
            </p:nvSpPr>
            <p:spPr>
              <a:xfrm>
                <a:off x="7971177" y="5721629"/>
                <a:ext cx="1776191" cy="737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AC6A73-65EC-2D4B-A9DB-4BC7052E6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77" y="5721629"/>
                <a:ext cx="1776191" cy="737702"/>
              </a:xfrm>
              <a:prstGeom prst="rect">
                <a:avLst/>
              </a:prstGeom>
              <a:blipFill>
                <a:blip r:embed="rId6"/>
                <a:stretch>
                  <a:fillRect l="-2837" r="-2837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-Shape 6">
            <a:extLst>
              <a:ext uri="{FF2B5EF4-FFF2-40B4-BE49-F238E27FC236}">
                <a16:creationId xmlns:a16="http://schemas.microsoft.com/office/drawing/2014/main" id="{B0F7C228-208D-574B-9942-8BB06F70D101}"/>
              </a:ext>
            </a:extLst>
          </p:cNvPr>
          <p:cNvSpPr/>
          <p:nvPr/>
        </p:nvSpPr>
        <p:spPr>
          <a:xfrm rot="5400000">
            <a:off x="9671982" y="4614051"/>
            <a:ext cx="298568" cy="322459"/>
          </a:xfrm>
          <a:prstGeom prst="corner">
            <a:avLst>
              <a:gd name="adj1" fmla="val 11717"/>
              <a:gd name="adj2" fmla="val 133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8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Content Placeholder 1">
                <a:extLst>
                  <a:ext uri="{FF2B5EF4-FFF2-40B4-BE49-F238E27FC236}">
                    <a16:creationId xmlns:a16="http://schemas.microsoft.com/office/drawing/2014/main" id="{CCEC5BDC-670D-F642-9245-7DA2BC17C5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1428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TW" dirty="0"/>
              </a:p>
              <a:p>
                <a:pPr marL="14288" lvl="1" indent="0" algn="ctr">
                  <a:buNone/>
                </a:pPr>
                <a:r>
                  <a:rPr lang="en-US" altLang="zh-TW" dirty="0"/>
                  <a:t>or</a:t>
                </a:r>
              </a:p>
              <a:p>
                <a:pPr marL="1428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/>
              </a:p>
              <a:p>
                <a:pPr marL="457200" lvl="1" indent="0" algn="ctr">
                  <a:buNone/>
                </a:pPr>
                <a:r>
                  <a:rPr lang="en-US" altLang="zh-TW" dirty="0"/>
                  <a:t>(results in radians, not degrees)</a:t>
                </a:r>
              </a:p>
              <a:p>
                <a:pPr marL="457200" lvl="1" indent="0" algn="ctr">
                  <a:buNone/>
                </a:pPr>
                <a:endParaRPr lang="en-US" altLang="zh-TW" dirty="0"/>
              </a:p>
              <a:p>
                <a:pPr marL="457200" lvl="1" indent="0" algn="ctr">
                  <a:buNone/>
                </a:pPr>
                <a:r>
                  <a:rPr lang="en-US" altLang="zh-TW" b="1" i="1" dirty="0"/>
                  <a:t>Problems?</a:t>
                </a:r>
              </a:p>
            </p:txBody>
          </p:sp>
        </mc:Choice>
        <mc:Fallback xmlns="">
          <p:sp>
            <p:nvSpPr>
              <p:cNvPr id="15363" name="Content Placeholder 1">
                <a:extLst>
                  <a:ext uri="{FF2B5EF4-FFF2-40B4-BE49-F238E27FC236}">
                    <a16:creationId xmlns:a16="http://schemas.microsoft.com/office/drawing/2014/main" id="{CCEC5BDC-670D-F642-9245-7DA2BC17C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482481-75A5-5545-950B-E889C0A8AAC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B350-8D45-9946-8EE5-7FD90B175B9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Angle</a:t>
            </a:r>
          </a:p>
        </p:txBody>
      </p:sp>
      <p:sp>
        <p:nvSpPr>
          <p:cNvPr id="15364" name="Slide Number Placeholder 36">
            <a:extLst>
              <a:ext uri="{FF2B5EF4-FFF2-40B4-BE49-F238E27FC236}">
                <a16:creationId xmlns:a16="http://schemas.microsoft.com/office/drawing/2014/main" id="{7E56D8E9-220D-AB40-AFC7-F2E0D9DF9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BDC03E72-3FBD-3F48-961E-F01105BEAF4C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26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5268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E3A2B7-C733-164F-9103-2C6358D8BF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276214" cy="48249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Problem 1: Division by zero</a:t>
                </a:r>
              </a:p>
              <a:p>
                <a:pPr lvl="1"/>
                <a:r>
                  <a:rPr lang="en-US" altLang="zh-TW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Problem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doesn’t give a 1-to-1 mapping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457200" lvl="1" indent="0">
                  <a:buNone/>
                </a:pPr>
                <a:br>
                  <a:rPr lang="en-US" altLang="zh-TW" dirty="0"/>
                </a:br>
                <a:endParaRPr lang="en-US" altLang="zh-TW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E3A2B7-C733-164F-9103-2C6358D8B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276214" cy="4824960"/>
              </a:xfrm>
              <a:blipFill>
                <a:blip r:embed="rId2"/>
                <a:stretch>
                  <a:fillRect l="-2626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ardrop 20">
            <a:extLst>
              <a:ext uri="{FF2B5EF4-FFF2-40B4-BE49-F238E27FC236}">
                <a16:creationId xmlns:a16="http://schemas.microsoft.com/office/drawing/2014/main" id="{57B2686A-A307-9543-970D-59530E887AF8}"/>
              </a:ext>
            </a:extLst>
          </p:cNvPr>
          <p:cNvSpPr/>
          <p:nvPr/>
        </p:nvSpPr>
        <p:spPr>
          <a:xfrm rot="5400000">
            <a:off x="7791451" y="2811411"/>
            <a:ext cx="1645920" cy="1645920"/>
          </a:xfrm>
          <a:prstGeom prst="teardrop">
            <a:avLst/>
          </a:prstGeom>
          <a:solidFill>
            <a:srgbClr val="FF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0E9FAE82-E05C-6944-9B54-06E710AE69C2}"/>
              </a:ext>
            </a:extLst>
          </p:cNvPr>
          <p:cNvSpPr/>
          <p:nvPr/>
        </p:nvSpPr>
        <p:spPr>
          <a:xfrm rot="16200000">
            <a:off x="9517380" y="4529454"/>
            <a:ext cx="1645920" cy="1645920"/>
          </a:xfrm>
          <a:prstGeom prst="teardrop">
            <a:avLst/>
          </a:prstGeom>
          <a:solidFill>
            <a:srgbClr val="FF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CE2A990B-FA6E-D24C-9CCB-A7D120476FD3}"/>
              </a:ext>
            </a:extLst>
          </p:cNvPr>
          <p:cNvSpPr/>
          <p:nvPr/>
        </p:nvSpPr>
        <p:spPr>
          <a:xfrm rot="10800000">
            <a:off x="9517380" y="2811411"/>
            <a:ext cx="1645920" cy="1645920"/>
          </a:xfrm>
          <a:prstGeom prst="teardro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50285E2B-9244-CD41-877C-A5C6B4CD3150}"/>
              </a:ext>
            </a:extLst>
          </p:cNvPr>
          <p:cNvSpPr/>
          <p:nvPr/>
        </p:nvSpPr>
        <p:spPr>
          <a:xfrm>
            <a:off x="7791451" y="4529454"/>
            <a:ext cx="1645920" cy="1645920"/>
          </a:xfrm>
          <a:prstGeom prst="teardrop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77B33D-52A1-DE4B-9D36-1D9F197FE8A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1EB81-2171-E54A-877B-D9C8DE0C4A0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zh-TW" dirty="0"/>
              <a:t>Vector Angle</a:t>
            </a:r>
            <a:endParaRPr 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EFA46F32-D844-1F48-8BD6-05E8940B6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2B735BC-C587-6248-938C-3EC4230EF6B6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27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E526F7-3AF1-0746-9153-562FB685566E}"/>
              </a:ext>
            </a:extLst>
          </p:cNvPr>
          <p:cNvCxnSpPr>
            <a:cxnSpLocks/>
          </p:cNvCxnSpPr>
          <p:nvPr/>
        </p:nvCxnSpPr>
        <p:spPr>
          <a:xfrm flipV="1">
            <a:off x="9479280" y="2900830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54ECA-2BB5-F441-B9E1-34127CC59346}"/>
              </a:ext>
            </a:extLst>
          </p:cNvPr>
          <p:cNvCxnSpPr>
            <a:cxnSpLocks/>
          </p:cNvCxnSpPr>
          <p:nvPr/>
        </p:nvCxnSpPr>
        <p:spPr>
          <a:xfrm>
            <a:off x="7917180" y="4501030"/>
            <a:ext cx="3124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47F9BD-FC38-AB4E-9A38-BB8F356B32C0}"/>
                  </a:ext>
                </a:extLst>
              </p:cNvPr>
              <p:cNvSpPr/>
              <p:nvPr/>
            </p:nvSpPr>
            <p:spPr>
              <a:xfrm>
                <a:off x="9517380" y="358663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47F9BD-FC38-AB4E-9A38-BB8F356B3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80" y="3586630"/>
                <a:ext cx="1567224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12ECF-C70C-AB44-ADD8-EE65821B6D56}"/>
                  </a:ext>
                </a:extLst>
              </p:cNvPr>
              <p:cNvSpPr/>
              <p:nvPr/>
            </p:nvSpPr>
            <p:spPr>
              <a:xfrm>
                <a:off x="7873956" y="358663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12ECF-C70C-AB44-ADD8-EE65821B6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56" y="3586630"/>
                <a:ext cx="1567224" cy="566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519F09-C7BB-9A4D-83BB-4FBE1941BD76}"/>
                  </a:ext>
                </a:extLst>
              </p:cNvPr>
              <p:cNvSpPr/>
              <p:nvPr/>
            </p:nvSpPr>
            <p:spPr>
              <a:xfrm>
                <a:off x="9517380" y="492500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519F09-C7BB-9A4D-83BB-4FBE1941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80" y="4925000"/>
                <a:ext cx="1567224" cy="566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349954-F16E-5448-A18A-1688FFC8AEDC}"/>
                  </a:ext>
                </a:extLst>
              </p:cNvPr>
              <p:cNvSpPr/>
              <p:nvPr/>
            </p:nvSpPr>
            <p:spPr>
              <a:xfrm>
                <a:off x="7873956" y="492500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349954-F16E-5448-A18A-1688FFC8A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56" y="4925000"/>
                <a:ext cx="1567224" cy="566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79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E3A2B7-C733-164F-9103-2C6358D8BF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276214" cy="48249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Problem 1: Division by zero</a:t>
                </a:r>
              </a:p>
              <a:p>
                <a:pPr lvl="1"/>
                <a:r>
                  <a:rPr lang="en-US" altLang="zh-TW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Problem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doesn’t give a 1-to-1 mapping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Solution: </a:t>
                </a:r>
                <a14:m>
                  <m:oMath xmlns:m="http://schemas.openxmlformats.org/officeDocument/2006/math">
                    <m:r>
                      <a:rPr lang="en-US" b="1" i="1" cap="non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US" b="1" cap="non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𝐚𝐭𝐚𝐧</m:t>
                        </m:r>
                      </m:fName>
                      <m:e>
                        <m:r>
                          <a:rPr lang="en-US" b="1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b="1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b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func>
                  </m:oMath>
                </a14:m>
                <a:endParaRPr lang="en-US" b="1" cap="none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TW" dirty="0"/>
                  <a:t>Note: the arguments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TW" dirty="0"/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/>
                  <a:t>!!!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E3A2B7-C733-164F-9103-2C6358D8B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276214" cy="4824960"/>
              </a:xfrm>
              <a:blipFill>
                <a:blip r:embed="rId2"/>
                <a:stretch>
                  <a:fillRect l="-2626" t="-1050" r="-3232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ardrop 20">
            <a:extLst>
              <a:ext uri="{FF2B5EF4-FFF2-40B4-BE49-F238E27FC236}">
                <a16:creationId xmlns:a16="http://schemas.microsoft.com/office/drawing/2014/main" id="{57B2686A-A307-9543-970D-59530E887AF8}"/>
              </a:ext>
            </a:extLst>
          </p:cNvPr>
          <p:cNvSpPr/>
          <p:nvPr/>
        </p:nvSpPr>
        <p:spPr>
          <a:xfrm rot="5400000">
            <a:off x="7791451" y="2811411"/>
            <a:ext cx="1645920" cy="1645920"/>
          </a:xfrm>
          <a:prstGeom prst="teardrop">
            <a:avLst/>
          </a:prstGeom>
          <a:solidFill>
            <a:srgbClr val="FF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0E9FAE82-E05C-6944-9B54-06E710AE69C2}"/>
              </a:ext>
            </a:extLst>
          </p:cNvPr>
          <p:cNvSpPr/>
          <p:nvPr/>
        </p:nvSpPr>
        <p:spPr>
          <a:xfrm rot="16200000">
            <a:off x="9517380" y="4529454"/>
            <a:ext cx="1645920" cy="1645920"/>
          </a:xfrm>
          <a:prstGeom prst="teardrop">
            <a:avLst/>
          </a:prstGeom>
          <a:solidFill>
            <a:srgbClr val="FF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CE2A990B-FA6E-D24C-9CCB-A7D120476FD3}"/>
              </a:ext>
            </a:extLst>
          </p:cNvPr>
          <p:cNvSpPr/>
          <p:nvPr/>
        </p:nvSpPr>
        <p:spPr>
          <a:xfrm rot="10800000">
            <a:off x="9517380" y="2811411"/>
            <a:ext cx="1645920" cy="1645920"/>
          </a:xfrm>
          <a:prstGeom prst="teardro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50285E2B-9244-CD41-877C-A5C6B4CD3150}"/>
              </a:ext>
            </a:extLst>
          </p:cNvPr>
          <p:cNvSpPr/>
          <p:nvPr/>
        </p:nvSpPr>
        <p:spPr>
          <a:xfrm>
            <a:off x="7791451" y="4529454"/>
            <a:ext cx="1645920" cy="1645920"/>
          </a:xfrm>
          <a:prstGeom prst="teardrop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77B33D-52A1-DE4B-9D36-1D9F197FE8A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1EB81-2171-E54A-877B-D9C8DE0C4A0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zh-TW" dirty="0"/>
              <a:t>Vector Angle</a:t>
            </a:r>
            <a:endParaRPr 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EFA46F32-D844-1F48-8BD6-05E8940B6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2B735BC-C587-6248-938C-3EC4230EF6B6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28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E526F7-3AF1-0746-9153-562FB685566E}"/>
              </a:ext>
            </a:extLst>
          </p:cNvPr>
          <p:cNvCxnSpPr>
            <a:cxnSpLocks/>
          </p:cNvCxnSpPr>
          <p:nvPr/>
        </p:nvCxnSpPr>
        <p:spPr>
          <a:xfrm flipV="1">
            <a:off x="9479280" y="2900830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54ECA-2BB5-F441-B9E1-34127CC59346}"/>
              </a:ext>
            </a:extLst>
          </p:cNvPr>
          <p:cNvCxnSpPr>
            <a:cxnSpLocks/>
          </p:cNvCxnSpPr>
          <p:nvPr/>
        </p:nvCxnSpPr>
        <p:spPr>
          <a:xfrm>
            <a:off x="7917180" y="4501030"/>
            <a:ext cx="3124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47F9BD-FC38-AB4E-9A38-BB8F356B32C0}"/>
                  </a:ext>
                </a:extLst>
              </p:cNvPr>
              <p:cNvSpPr/>
              <p:nvPr/>
            </p:nvSpPr>
            <p:spPr>
              <a:xfrm>
                <a:off x="9517380" y="358663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47F9BD-FC38-AB4E-9A38-BB8F356B3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80" y="3586630"/>
                <a:ext cx="1567224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12ECF-C70C-AB44-ADD8-EE65821B6D56}"/>
                  </a:ext>
                </a:extLst>
              </p:cNvPr>
              <p:cNvSpPr/>
              <p:nvPr/>
            </p:nvSpPr>
            <p:spPr>
              <a:xfrm>
                <a:off x="7873956" y="358663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12ECF-C70C-AB44-ADD8-EE65821B6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56" y="3586630"/>
                <a:ext cx="1567224" cy="566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519F09-C7BB-9A4D-83BB-4FBE1941BD76}"/>
                  </a:ext>
                </a:extLst>
              </p:cNvPr>
              <p:cNvSpPr/>
              <p:nvPr/>
            </p:nvSpPr>
            <p:spPr>
              <a:xfrm>
                <a:off x="9517380" y="492500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519F09-C7BB-9A4D-83BB-4FBE1941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80" y="4925000"/>
                <a:ext cx="1567224" cy="566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349954-F16E-5448-A18A-1688FFC8AEDC}"/>
                  </a:ext>
                </a:extLst>
              </p:cNvPr>
              <p:cNvSpPr/>
              <p:nvPr/>
            </p:nvSpPr>
            <p:spPr>
              <a:xfrm>
                <a:off x="7873956" y="492500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349954-F16E-5448-A18A-1688FFC8A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56" y="4925000"/>
                <a:ext cx="1567224" cy="566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43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24C27-977C-3A49-A08A-C0C7B063C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Angle Between 2 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36F32-EDF3-1547-85DB-81BE108A0C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EB50ED7-E4BF-3C4E-BA35-574F65CCC604}"/>
              </a:ext>
            </a:extLst>
          </p:cNvPr>
          <p:cNvSpPr/>
          <p:nvPr/>
        </p:nvSpPr>
        <p:spPr>
          <a:xfrm>
            <a:off x="5244464" y="4079874"/>
            <a:ext cx="165774" cy="263525"/>
          </a:xfrm>
          <a:custGeom>
            <a:avLst/>
            <a:gdLst>
              <a:gd name="connsiteX0" fmla="*/ 0 w 254000"/>
              <a:gd name="connsiteY0" fmla="*/ 0 h 304800"/>
              <a:gd name="connsiteX1" fmla="*/ 209550 w 254000"/>
              <a:gd name="connsiteY1" fmla="*/ 127000 h 304800"/>
              <a:gd name="connsiteX2" fmla="*/ 254000 w 254000"/>
              <a:gd name="connsiteY2" fmla="*/ 304800 h 304800"/>
              <a:gd name="connsiteX0" fmla="*/ 0 w 209583"/>
              <a:gd name="connsiteY0" fmla="*/ 0 h 368300"/>
              <a:gd name="connsiteX1" fmla="*/ 209550 w 209583"/>
              <a:gd name="connsiteY1" fmla="*/ 127000 h 368300"/>
              <a:gd name="connsiteX2" fmla="*/ 19050 w 209583"/>
              <a:gd name="connsiteY2" fmla="*/ 368300 h 368300"/>
              <a:gd name="connsiteX0" fmla="*/ 0 w 55836"/>
              <a:gd name="connsiteY0" fmla="*/ 0 h 368300"/>
              <a:gd name="connsiteX1" fmla="*/ 50800 w 55836"/>
              <a:gd name="connsiteY1" fmla="*/ 165100 h 368300"/>
              <a:gd name="connsiteX2" fmla="*/ 19050 w 55836"/>
              <a:gd name="connsiteY2" fmla="*/ 368300 h 368300"/>
              <a:gd name="connsiteX0" fmla="*/ 0 w 155562"/>
              <a:gd name="connsiteY0" fmla="*/ 0 h 241300"/>
              <a:gd name="connsiteX1" fmla="*/ 152400 w 155562"/>
              <a:gd name="connsiteY1" fmla="*/ 38100 h 241300"/>
              <a:gd name="connsiteX2" fmla="*/ 120650 w 155562"/>
              <a:gd name="connsiteY2" fmla="*/ 241300 h 241300"/>
              <a:gd name="connsiteX0" fmla="*/ 0 w 143354"/>
              <a:gd name="connsiteY0" fmla="*/ 0 h 241300"/>
              <a:gd name="connsiteX1" fmla="*/ 139700 w 143354"/>
              <a:gd name="connsiteY1" fmla="*/ 73025 h 241300"/>
              <a:gd name="connsiteX2" fmla="*/ 120650 w 143354"/>
              <a:gd name="connsiteY2" fmla="*/ 241300 h 241300"/>
              <a:gd name="connsiteX0" fmla="*/ 0 w 148668"/>
              <a:gd name="connsiteY0" fmla="*/ 0 h 241300"/>
              <a:gd name="connsiteX1" fmla="*/ 139700 w 148668"/>
              <a:gd name="connsiteY1" fmla="*/ 73025 h 241300"/>
              <a:gd name="connsiteX2" fmla="*/ 120650 w 148668"/>
              <a:gd name="connsiteY2" fmla="*/ 241300 h 24130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79355"/>
              <a:gd name="connsiteY0" fmla="*/ 0 h 263525"/>
              <a:gd name="connsiteX1" fmla="*/ 168275 w 179355"/>
              <a:gd name="connsiteY1" fmla="*/ 95250 h 263525"/>
              <a:gd name="connsiteX2" fmla="*/ 149225 w 179355"/>
              <a:gd name="connsiteY2" fmla="*/ 263525 h 263525"/>
              <a:gd name="connsiteX0" fmla="*/ 0 w 162652"/>
              <a:gd name="connsiteY0" fmla="*/ 0 h 263525"/>
              <a:gd name="connsiteX1" fmla="*/ 139700 w 162652"/>
              <a:gd name="connsiteY1" fmla="*/ 88900 h 263525"/>
              <a:gd name="connsiteX2" fmla="*/ 149225 w 162652"/>
              <a:gd name="connsiteY2" fmla="*/ 263525 h 263525"/>
              <a:gd name="connsiteX0" fmla="*/ 0 w 165774"/>
              <a:gd name="connsiteY0" fmla="*/ 0 h 263525"/>
              <a:gd name="connsiteX1" fmla="*/ 139700 w 165774"/>
              <a:gd name="connsiteY1" fmla="*/ 88900 h 263525"/>
              <a:gd name="connsiteX2" fmla="*/ 149225 w 165774"/>
              <a:gd name="connsiteY2" fmla="*/ 263525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74" h="263525">
                <a:moveTo>
                  <a:pt x="0" y="0"/>
                </a:moveTo>
                <a:cubicBezTo>
                  <a:pt x="83608" y="12700"/>
                  <a:pt x="105304" y="13229"/>
                  <a:pt x="139700" y="88900"/>
                </a:cubicBezTo>
                <a:cubicBezTo>
                  <a:pt x="174096" y="164571"/>
                  <a:pt x="171450" y="188383"/>
                  <a:pt x="149225" y="26352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/>
              <p:nvPr/>
            </p:nvSpPr>
            <p:spPr>
              <a:xfrm>
                <a:off x="5388171" y="3816711"/>
                <a:ext cx="492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171" y="3816711"/>
                <a:ext cx="4921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B5621F-6D18-1349-84AA-955828A78CA5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1AE16E-4A69-7347-A3EC-C710E0311D23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8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9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79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computational geometry?</a:t>
            </a:r>
          </a:p>
          <a:p>
            <a:pPr lvl="1"/>
            <a:r>
              <a:rPr lang="en-US" altLang="en-US" dirty="0"/>
              <a:t>A subfield of the Analysis of Algorithms</a:t>
            </a:r>
          </a:p>
          <a:p>
            <a:pPr lvl="1"/>
            <a:r>
              <a:rPr lang="en-US" dirty="0"/>
              <a:t>Design of efficient algorithms and data structures for geometrical problems</a:t>
            </a:r>
          </a:p>
          <a:p>
            <a:r>
              <a:rPr lang="en-US" dirty="0"/>
              <a:t>Started in mid 70’s</a:t>
            </a:r>
          </a:p>
          <a:p>
            <a:pPr lvl="1"/>
            <a:r>
              <a:rPr lang="en-US" altLang="en-US" dirty="0"/>
              <a:t>started out by developing solid theoretical foundations, but became more and more applied over the last years  </a:t>
            </a:r>
          </a:p>
          <a:p>
            <a:r>
              <a:rPr lang="en-US" altLang="zh-TW" dirty="0"/>
              <a:t>Deals with geometrical structures</a:t>
            </a:r>
          </a:p>
          <a:p>
            <a:pPr lvl="1"/>
            <a:r>
              <a:rPr lang="en-US" altLang="zh-TW" dirty="0"/>
              <a:t>Points, lines, line segments, vectors, planes, etc.</a:t>
            </a:r>
          </a:p>
          <a:p>
            <a:r>
              <a:rPr lang="en-US" altLang="zh-TW" dirty="0"/>
              <a:t>We’ll focus mostly on 2-dimensional geometry, but 3D will be covered when possible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6533BA-E6DB-9848-8197-40C2FC951A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17B6E-640D-1F4F-85B0-4FEEAFB91FD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19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5F2C91C1-15CE-4247-A6D2-43130D9217A9}"/>
              </a:ext>
            </a:extLst>
          </p:cNvPr>
          <p:cNvSpPr/>
          <p:nvPr/>
        </p:nvSpPr>
        <p:spPr>
          <a:xfrm>
            <a:off x="6041087" y="3456344"/>
            <a:ext cx="467291" cy="682911"/>
          </a:xfrm>
          <a:custGeom>
            <a:avLst/>
            <a:gdLst>
              <a:gd name="connsiteX0" fmla="*/ 0 w 254000"/>
              <a:gd name="connsiteY0" fmla="*/ 0 h 304800"/>
              <a:gd name="connsiteX1" fmla="*/ 209550 w 254000"/>
              <a:gd name="connsiteY1" fmla="*/ 127000 h 304800"/>
              <a:gd name="connsiteX2" fmla="*/ 254000 w 254000"/>
              <a:gd name="connsiteY2" fmla="*/ 304800 h 304800"/>
              <a:gd name="connsiteX0" fmla="*/ 0 w 209583"/>
              <a:gd name="connsiteY0" fmla="*/ 0 h 368300"/>
              <a:gd name="connsiteX1" fmla="*/ 209550 w 209583"/>
              <a:gd name="connsiteY1" fmla="*/ 127000 h 368300"/>
              <a:gd name="connsiteX2" fmla="*/ 19050 w 209583"/>
              <a:gd name="connsiteY2" fmla="*/ 368300 h 368300"/>
              <a:gd name="connsiteX0" fmla="*/ 0 w 55836"/>
              <a:gd name="connsiteY0" fmla="*/ 0 h 368300"/>
              <a:gd name="connsiteX1" fmla="*/ 50800 w 55836"/>
              <a:gd name="connsiteY1" fmla="*/ 165100 h 368300"/>
              <a:gd name="connsiteX2" fmla="*/ 19050 w 55836"/>
              <a:gd name="connsiteY2" fmla="*/ 368300 h 368300"/>
              <a:gd name="connsiteX0" fmla="*/ 0 w 155562"/>
              <a:gd name="connsiteY0" fmla="*/ 0 h 241300"/>
              <a:gd name="connsiteX1" fmla="*/ 152400 w 155562"/>
              <a:gd name="connsiteY1" fmla="*/ 38100 h 241300"/>
              <a:gd name="connsiteX2" fmla="*/ 120650 w 155562"/>
              <a:gd name="connsiteY2" fmla="*/ 241300 h 241300"/>
              <a:gd name="connsiteX0" fmla="*/ 0 w 143354"/>
              <a:gd name="connsiteY0" fmla="*/ 0 h 241300"/>
              <a:gd name="connsiteX1" fmla="*/ 139700 w 143354"/>
              <a:gd name="connsiteY1" fmla="*/ 73025 h 241300"/>
              <a:gd name="connsiteX2" fmla="*/ 120650 w 143354"/>
              <a:gd name="connsiteY2" fmla="*/ 241300 h 241300"/>
              <a:gd name="connsiteX0" fmla="*/ 0 w 148668"/>
              <a:gd name="connsiteY0" fmla="*/ 0 h 241300"/>
              <a:gd name="connsiteX1" fmla="*/ 139700 w 148668"/>
              <a:gd name="connsiteY1" fmla="*/ 73025 h 241300"/>
              <a:gd name="connsiteX2" fmla="*/ 120650 w 148668"/>
              <a:gd name="connsiteY2" fmla="*/ 241300 h 24130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79355"/>
              <a:gd name="connsiteY0" fmla="*/ 0 h 263525"/>
              <a:gd name="connsiteX1" fmla="*/ 168275 w 179355"/>
              <a:gd name="connsiteY1" fmla="*/ 95250 h 263525"/>
              <a:gd name="connsiteX2" fmla="*/ 149225 w 179355"/>
              <a:gd name="connsiteY2" fmla="*/ 263525 h 263525"/>
              <a:gd name="connsiteX0" fmla="*/ 0 w 162652"/>
              <a:gd name="connsiteY0" fmla="*/ 0 h 263525"/>
              <a:gd name="connsiteX1" fmla="*/ 139700 w 162652"/>
              <a:gd name="connsiteY1" fmla="*/ 88900 h 263525"/>
              <a:gd name="connsiteX2" fmla="*/ 149225 w 162652"/>
              <a:gd name="connsiteY2" fmla="*/ 263525 h 263525"/>
              <a:gd name="connsiteX0" fmla="*/ 0 w 165774"/>
              <a:gd name="connsiteY0" fmla="*/ 0 h 263525"/>
              <a:gd name="connsiteX1" fmla="*/ 139700 w 165774"/>
              <a:gd name="connsiteY1" fmla="*/ 88900 h 263525"/>
              <a:gd name="connsiteX2" fmla="*/ 149225 w 165774"/>
              <a:gd name="connsiteY2" fmla="*/ 263525 h 263525"/>
              <a:gd name="connsiteX0" fmla="*/ 0 w 323903"/>
              <a:gd name="connsiteY0" fmla="*/ 0 h 483531"/>
              <a:gd name="connsiteX1" fmla="*/ 297829 w 323903"/>
              <a:gd name="connsiteY1" fmla="*/ 308906 h 483531"/>
              <a:gd name="connsiteX2" fmla="*/ 307354 w 323903"/>
              <a:gd name="connsiteY2" fmla="*/ 483531 h 483531"/>
              <a:gd name="connsiteX0" fmla="*/ 0 w 427076"/>
              <a:gd name="connsiteY0" fmla="*/ 0 h 634786"/>
              <a:gd name="connsiteX1" fmla="*/ 297829 w 427076"/>
              <a:gd name="connsiteY1" fmla="*/ 308906 h 634786"/>
              <a:gd name="connsiteX2" fmla="*/ 424232 w 427076"/>
              <a:gd name="connsiteY2" fmla="*/ 634786 h 634786"/>
              <a:gd name="connsiteX0" fmla="*/ 0 w 428702"/>
              <a:gd name="connsiteY0" fmla="*/ 0 h 634786"/>
              <a:gd name="connsiteX1" fmla="*/ 345955 w 428702"/>
              <a:gd name="connsiteY1" fmla="*/ 288280 h 634786"/>
              <a:gd name="connsiteX2" fmla="*/ 424232 w 428702"/>
              <a:gd name="connsiteY2" fmla="*/ 634786 h 634786"/>
              <a:gd name="connsiteX0" fmla="*/ 0 w 435243"/>
              <a:gd name="connsiteY0" fmla="*/ 0 h 662286"/>
              <a:gd name="connsiteX1" fmla="*/ 345955 w 435243"/>
              <a:gd name="connsiteY1" fmla="*/ 288280 h 662286"/>
              <a:gd name="connsiteX2" fmla="*/ 431108 w 435243"/>
              <a:gd name="connsiteY2" fmla="*/ 662286 h 662286"/>
              <a:gd name="connsiteX0" fmla="*/ 0 w 469619"/>
              <a:gd name="connsiteY0" fmla="*/ 0 h 682911"/>
              <a:gd name="connsiteX1" fmla="*/ 380331 w 469619"/>
              <a:gd name="connsiteY1" fmla="*/ 308905 h 682911"/>
              <a:gd name="connsiteX2" fmla="*/ 465484 w 469619"/>
              <a:gd name="connsiteY2" fmla="*/ 682911 h 682911"/>
              <a:gd name="connsiteX0" fmla="*/ 0 w 469619"/>
              <a:gd name="connsiteY0" fmla="*/ 0 h 682911"/>
              <a:gd name="connsiteX1" fmla="*/ 380331 w 469619"/>
              <a:gd name="connsiteY1" fmla="*/ 308905 h 682911"/>
              <a:gd name="connsiteX2" fmla="*/ 465484 w 469619"/>
              <a:gd name="connsiteY2" fmla="*/ 682911 h 682911"/>
              <a:gd name="connsiteX0" fmla="*/ 0 w 465484"/>
              <a:gd name="connsiteY0" fmla="*/ 0 h 682911"/>
              <a:gd name="connsiteX1" fmla="*/ 465484 w 465484"/>
              <a:gd name="connsiteY1" fmla="*/ 682911 h 682911"/>
              <a:gd name="connsiteX0" fmla="*/ 0 w 466671"/>
              <a:gd name="connsiteY0" fmla="*/ 0 h 682911"/>
              <a:gd name="connsiteX1" fmla="*/ 465484 w 466671"/>
              <a:gd name="connsiteY1" fmla="*/ 682911 h 682911"/>
              <a:gd name="connsiteX0" fmla="*/ 0 w 467291"/>
              <a:gd name="connsiteY0" fmla="*/ 0 h 682911"/>
              <a:gd name="connsiteX1" fmla="*/ 465484 w 467291"/>
              <a:gd name="connsiteY1" fmla="*/ 682911 h 6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291" h="682911">
                <a:moveTo>
                  <a:pt x="0" y="0"/>
                </a:moveTo>
                <a:cubicBezTo>
                  <a:pt x="278914" y="117634"/>
                  <a:pt x="489078" y="352146"/>
                  <a:pt x="465484" y="68291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24C27-977C-3A49-A08A-C0C7B063C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Angle Between 2 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36F32-EDF3-1547-85DB-81BE108A0C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/>
              <p:nvPr/>
            </p:nvSpPr>
            <p:spPr>
              <a:xfrm>
                <a:off x="5587935" y="3724715"/>
                <a:ext cx="6602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935" y="3724715"/>
                <a:ext cx="660244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B5621F-6D18-1349-84AA-955828A78CA5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1AE16E-4A69-7347-A3EC-C710E0311D23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7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8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F8A1C9FB-3AEA-584F-9BDE-69E7C83F0B0B}"/>
              </a:ext>
            </a:extLst>
          </p:cNvPr>
          <p:cNvSpPr/>
          <p:nvPr/>
        </p:nvSpPr>
        <p:spPr>
          <a:xfrm>
            <a:off x="5492788" y="3907345"/>
            <a:ext cx="204360" cy="555585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360" h="555585">
                <a:moveTo>
                  <a:pt x="190982" y="555585"/>
                </a:moveTo>
                <a:cubicBezTo>
                  <a:pt x="202074" y="439356"/>
                  <a:pt x="217025" y="324092"/>
                  <a:pt x="185195" y="231494"/>
                </a:cubicBezTo>
                <a:cubicBezTo>
                  <a:pt x="153365" y="138897"/>
                  <a:pt x="95973" y="72824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0F4C3D4-B7A1-F04B-9CCE-2F0FD9B4AC7D}"/>
              </a:ext>
            </a:extLst>
          </p:cNvPr>
          <p:cNvSpPr/>
          <p:nvPr/>
        </p:nvSpPr>
        <p:spPr>
          <a:xfrm>
            <a:off x="6251724" y="4224639"/>
            <a:ext cx="36562" cy="233267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322799"/>
              <a:gd name="connsiteY0" fmla="*/ 555585 h 555585"/>
              <a:gd name="connsiteX1" fmla="*/ 318326 w 322799"/>
              <a:gd name="connsiteY1" fmla="*/ 431191 h 555585"/>
              <a:gd name="connsiteX2" fmla="*/ 0 w 322799"/>
              <a:gd name="connsiteY2" fmla="*/ 0 h 555585"/>
              <a:gd name="connsiteX0" fmla="*/ 0 w 127473"/>
              <a:gd name="connsiteY0" fmla="*/ 226261 h 226261"/>
              <a:gd name="connsiteX1" fmla="*/ 127344 w 127473"/>
              <a:gd name="connsiteY1" fmla="*/ 101867 h 226261"/>
              <a:gd name="connsiteX2" fmla="*/ 12218 w 127473"/>
              <a:gd name="connsiteY2" fmla="*/ 0 h 226261"/>
              <a:gd name="connsiteX0" fmla="*/ 0 w 12218"/>
              <a:gd name="connsiteY0" fmla="*/ 226261 h 226261"/>
              <a:gd name="connsiteX1" fmla="*/ 12218 w 12218"/>
              <a:gd name="connsiteY1" fmla="*/ 0 h 226261"/>
              <a:gd name="connsiteX0" fmla="*/ 0 w 54973"/>
              <a:gd name="connsiteY0" fmla="*/ 226261 h 226261"/>
              <a:gd name="connsiteX1" fmla="*/ 12218 w 54973"/>
              <a:gd name="connsiteY1" fmla="*/ 0 h 226261"/>
              <a:gd name="connsiteX0" fmla="*/ 0 w 83800"/>
              <a:gd name="connsiteY0" fmla="*/ 226261 h 226261"/>
              <a:gd name="connsiteX1" fmla="*/ 12218 w 83800"/>
              <a:gd name="connsiteY1" fmla="*/ 0 h 226261"/>
              <a:gd name="connsiteX0" fmla="*/ 0 w 98000"/>
              <a:gd name="connsiteY0" fmla="*/ 229764 h 229764"/>
              <a:gd name="connsiteX1" fmla="*/ 36742 w 98000"/>
              <a:gd name="connsiteY1" fmla="*/ 0 h 229764"/>
              <a:gd name="connsiteX0" fmla="*/ 0 w 72258"/>
              <a:gd name="connsiteY0" fmla="*/ 229764 h 229764"/>
              <a:gd name="connsiteX1" fmla="*/ 36742 w 72258"/>
              <a:gd name="connsiteY1" fmla="*/ 0 h 229764"/>
              <a:gd name="connsiteX0" fmla="*/ 15810 w 67332"/>
              <a:gd name="connsiteY0" fmla="*/ 233267 h 233267"/>
              <a:gd name="connsiteX1" fmla="*/ 0 w 67332"/>
              <a:gd name="connsiteY1" fmla="*/ 0 h 233267"/>
              <a:gd name="connsiteX0" fmla="*/ 15810 w 36562"/>
              <a:gd name="connsiteY0" fmla="*/ 233267 h 233267"/>
              <a:gd name="connsiteX1" fmla="*/ 0 w 36562"/>
              <a:gd name="connsiteY1" fmla="*/ 0 h 23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62" h="233267">
                <a:moveTo>
                  <a:pt x="15810" y="233267"/>
                </a:moveTo>
                <a:cubicBezTo>
                  <a:pt x="51414" y="168359"/>
                  <a:pt x="37968" y="8593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7AB92-BFC1-FF46-8F5D-C37AE776DAE2}"/>
              </a:ext>
            </a:extLst>
          </p:cNvPr>
          <p:cNvCxnSpPr>
            <a:cxnSpLocks/>
          </p:cNvCxnSpPr>
          <p:nvPr/>
        </p:nvCxnSpPr>
        <p:spPr>
          <a:xfrm flipV="1">
            <a:off x="4704080" y="2862730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3B6900-C641-C344-AEFF-33C2695906A5}"/>
              </a:ext>
            </a:extLst>
          </p:cNvPr>
          <p:cNvCxnSpPr>
            <a:cxnSpLocks/>
          </p:cNvCxnSpPr>
          <p:nvPr/>
        </p:nvCxnSpPr>
        <p:spPr>
          <a:xfrm>
            <a:off x="3141980" y="4462930"/>
            <a:ext cx="521208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B46C07-051D-8940-B8FE-CF68ECE3935C}"/>
                  </a:ext>
                </a:extLst>
              </p:cNvPr>
              <p:cNvSpPr/>
              <p:nvPr/>
            </p:nvSpPr>
            <p:spPr>
              <a:xfrm>
                <a:off x="6302656" y="4027515"/>
                <a:ext cx="6660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B46C07-051D-8940-B8FE-CF68ECE39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56" y="4027515"/>
                <a:ext cx="6660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72415C-1A16-2044-96BA-368E79B14004}"/>
                  </a:ext>
                </a:extLst>
              </p:cNvPr>
              <p:cNvSpPr/>
              <p:nvPr/>
            </p:nvSpPr>
            <p:spPr>
              <a:xfrm>
                <a:off x="7827923" y="5210767"/>
                <a:ext cx="21800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72415C-1A16-2044-96BA-368E79B14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923" y="5210767"/>
                <a:ext cx="2180019" cy="523220"/>
              </a:xfrm>
              <a:prstGeom prst="rect">
                <a:avLst/>
              </a:prstGeom>
              <a:blipFill>
                <a:blip r:embed="rId10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059E3-C12E-8E4F-8FE1-AED79DDB36B6}"/>
                  </a:ext>
                </a:extLst>
              </p:cNvPr>
              <p:cNvSpPr/>
              <p:nvPr/>
            </p:nvSpPr>
            <p:spPr>
              <a:xfrm>
                <a:off x="6377299" y="3433812"/>
                <a:ext cx="492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059E3-C12E-8E4F-8FE1-AED79DDB3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299" y="3433812"/>
                <a:ext cx="492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85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FA7D27-5478-D944-8162-02DD400000D8}"/>
              </a:ext>
            </a:extLst>
          </p:cNvPr>
          <p:cNvCxnSpPr>
            <a:cxnSpLocks/>
          </p:cNvCxnSpPr>
          <p:nvPr/>
        </p:nvCxnSpPr>
        <p:spPr>
          <a:xfrm>
            <a:off x="6625168" y="2991540"/>
            <a:ext cx="189365" cy="1119181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E8FD5117-DB3E-5041-AF4F-49886AE17D6F}"/>
              </a:ext>
            </a:extLst>
          </p:cNvPr>
          <p:cNvSpPr/>
          <p:nvPr/>
        </p:nvSpPr>
        <p:spPr>
          <a:xfrm rot="15670710">
            <a:off x="5525065" y="3615361"/>
            <a:ext cx="601250" cy="22517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1171BB-1FB2-D940-AE8D-C1025F432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Dot Product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98F13-1DBC-A349-858C-E99F4B924E9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/>
              <p:nvPr/>
            </p:nvSpPr>
            <p:spPr>
              <a:xfrm>
                <a:off x="5416366" y="5066031"/>
                <a:ext cx="3301545" cy="53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366" y="5066031"/>
                <a:ext cx="3301545" cy="538481"/>
              </a:xfrm>
              <a:prstGeom prst="rect">
                <a:avLst/>
              </a:prstGeom>
              <a:blipFill>
                <a:blip r:embed="rId2"/>
                <a:stretch>
                  <a:fillRect l="-383" r="-383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-Shape 24">
            <a:extLst>
              <a:ext uri="{FF2B5EF4-FFF2-40B4-BE49-F238E27FC236}">
                <a16:creationId xmlns:a16="http://schemas.microsoft.com/office/drawing/2014/main" id="{EE3EC843-8567-214F-BB82-764BB44C6316}"/>
              </a:ext>
            </a:extLst>
          </p:cNvPr>
          <p:cNvSpPr/>
          <p:nvPr/>
        </p:nvSpPr>
        <p:spPr>
          <a:xfrm rot="4874623">
            <a:off x="6482292" y="3817119"/>
            <a:ext cx="274320" cy="274320"/>
          </a:xfrm>
          <a:prstGeom prst="corner">
            <a:avLst>
              <a:gd name="adj1" fmla="val 5967"/>
              <a:gd name="adj2" fmla="val 5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15EA99-32C3-4147-B9AE-856F071C4262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5A508B-6CFF-C443-BFEF-1C3E0BCCD352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D46CA-BDCC-ED48-B903-A3FED20694F1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D46CA-BDCC-ED48-B903-A3FED206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3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5982C-05F2-9D4B-B957-1ECEB53F3233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5982C-05F2-9D4B-B957-1ECEB53F3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4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022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861FE1-7AE8-DB40-925C-1A97448B6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Cross 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0902F-7644-8749-92D8-5ECF22D49F3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/>
              <p:nvPr/>
            </p:nvSpPr>
            <p:spPr>
              <a:xfrm>
                <a:off x="574398" y="3184490"/>
                <a:ext cx="3297506" cy="53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98" y="3184490"/>
                <a:ext cx="3297506" cy="538481"/>
              </a:xfrm>
              <a:prstGeom prst="rect">
                <a:avLst/>
              </a:prstGeom>
              <a:blipFill>
                <a:blip r:embed="rId2"/>
                <a:stretch>
                  <a:fillRect l="-76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85BD00-6A1E-704C-B051-4784BA6EE830}"/>
              </a:ext>
            </a:extLst>
          </p:cNvPr>
          <p:cNvCxnSpPr/>
          <p:nvPr/>
        </p:nvCxnSpPr>
        <p:spPr>
          <a:xfrm flipH="1" flipV="1">
            <a:off x="4141046" y="2991540"/>
            <a:ext cx="548640" cy="14628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52F676-2B0A-7C42-B0FA-555F5ACA71DF}"/>
              </a:ext>
            </a:extLst>
          </p:cNvPr>
          <p:cNvCxnSpPr>
            <a:cxnSpLocks/>
          </p:cNvCxnSpPr>
          <p:nvPr/>
        </p:nvCxnSpPr>
        <p:spPr>
          <a:xfrm>
            <a:off x="4683892" y="4454402"/>
            <a:ext cx="548640" cy="146304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54FEF5-4E00-6140-A4B3-23FEE8CA4CC9}"/>
                  </a:ext>
                </a:extLst>
              </p:cNvPr>
              <p:cNvSpPr txBox="1"/>
              <p:nvPr/>
            </p:nvSpPr>
            <p:spPr>
              <a:xfrm>
                <a:off x="5717618" y="5461114"/>
                <a:ext cx="3297506" cy="53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54FEF5-4E00-6140-A4B3-23FEE8CA4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18" y="5461114"/>
                <a:ext cx="3297506" cy="538481"/>
              </a:xfrm>
              <a:prstGeom prst="rect">
                <a:avLst/>
              </a:prstGeom>
              <a:blipFill>
                <a:blip r:embed="rId3"/>
                <a:stretch>
                  <a:fillRect l="-191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5F656F-93D1-2942-B55A-BD96DC2FB0D7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AC3D9-2DA5-5541-918E-85092129CE22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AC3D9-2DA5-5541-918E-85092129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4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AC837-6F42-3E4B-86B4-77CB7FA6CC64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AC837-6F42-3E4B-86B4-77CB7FA6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5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616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24C27-977C-3A49-A08A-C0C7B063C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Angle Between 2 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36F32-EDF3-1547-85DB-81BE108A0C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EB50ED7-E4BF-3C4E-BA35-574F65CCC604}"/>
              </a:ext>
            </a:extLst>
          </p:cNvPr>
          <p:cNvSpPr/>
          <p:nvPr/>
        </p:nvSpPr>
        <p:spPr>
          <a:xfrm>
            <a:off x="5244464" y="4079874"/>
            <a:ext cx="165774" cy="263525"/>
          </a:xfrm>
          <a:custGeom>
            <a:avLst/>
            <a:gdLst>
              <a:gd name="connsiteX0" fmla="*/ 0 w 254000"/>
              <a:gd name="connsiteY0" fmla="*/ 0 h 304800"/>
              <a:gd name="connsiteX1" fmla="*/ 209550 w 254000"/>
              <a:gd name="connsiteY1" fmla="*/ 127000 h 304800"/>
              <a:gd name="connsiteX2" fmla="*/ 254000 w 254000"/>
              <a:gd name="connsiteY2" fmla="*/ 304800 h 304800"/>
              <a:gd name="connsiteX0" fmla="*/ 0 w 209583"/>
              <a:gd name="connsiteY0" fmla="*/ 0 h 368300"/>
              <a:gd name="connsiteX1" fmla="*/ 209550 w 209583"/>
              <a:gd name="connsiteY1" fmla="*/ 127000 h 368300"/>
              <a:gd name="connsiteX2" fmla="*/ 19050 w 209583"/>
              <a:gd name="connsiteY2" fmla="*/ 368300 h 368300"/>
              <a:gd name="connsiteX0" fmla="*/ 0 w 55836"/>
              <a:gd name="connsiteY0" fmla="*/ 0 h 368300"/>
              <a:gd name="connsiteX1" fmla="*/ 50800 w 55836"/>
              <a:gd name="connsiteY1" fmla="*/ 165100 h 368300"/>
              <a:gd name="connsiteX2" fmla="*/ 19050 w 55836"/>
              <a:gd name="connsiteY2" fmla="*/ 368300 h 368300"/>
              <a:gd name="connsiteX0" fmla="*/ 0 w 155562"/>
              <a:gd name="connsiteY0" fmla="*/ 0 h 241300"/>
              <a:gd name="connsiteX1" fmla="*/ 152400 w 155562"/>
              <a:gd name="connsiteY1" fmla="*/ 38100 h 241300"/>
              <a:gd name="connsiteX2" fmla="*/ 120650 w 155562"/>
              <a:gd name="connsiteY2" fmla="*/ 241300 h 241300"/>
              <a:gd name="connsiteX0" fmla="*/ 0 w 143354"/>
              <a:gd name="connsiteY0" fmla="*/ 0 h 241300"/>
              <a:gd name="connsiteX1" fmla="*/ 139700 w 143354"/>
              <a:gd name="connsiteY1" fmla="*/ 73025 h 241300"/>
              <a:gd name="connsiteX2" fmla="*/ 120650 w 143354"/>
              <a:gd name="connsiteY2" fmla="*/ 241300 h 241300"/>
              <a:gd name="connsiteX0" fmla="*/ 0 w 148668"/>
              <a:gd name="connsiteY0" fmla="*/ 0 h 241300"/>
              <a:gd name="connsiteX1" fmla="*/ 139700 w 148668"/>
              <a:gd name="connsiteY1" fmla="*/ 73025 h 241300"/>
              <a:gd name="connsiteX2" fmla="*/ 120650 w 148668"/>
              <a:gd name="connsiteY2" fmla="*/ 241300 h 24130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79355"/>
              <a:gd name="connsiteY0" fmla="*/ 0 h 263525"/>
              <a:gd name="connsiteX1" fmla="*/ 168275 w 179355"/>
              <a:gd name="connsiteY1" fmla="*/ 95250 h 263525"/>
              <a:gd name="connsiteX2" fmla="*/ 149225 w 179355"/>
              <a:gd name="connsiteY2" fmla="*/ 263525 h 263525"/>
              <a:gd name="connsiteX0" fmla="*/ 0 w 162652"/>
              <a:gd name="connsiteY0" fmla="*/ 0 h 263525"/>
              <a:gd name="connsiteX1" fmla="*/ 139700 w 162652"/>
              <a:gd name="connsiteY1" fmla="*/ 88900 h 263525"/>
              <a:gd name="connsiteX2" fmla="*/ 149225 w 162652"/>
              <a:gd name="connsiteY2" fmla="*/ 263525 h 263525"/>
              <a:gd name="connsiteX0" fmla="*/ 0 w 165774"/>
              <a:gd name="connsiteY0" fmla="*/ 0 h 263525"/>
              <a:gd name="connsiteX1" fmla="*/ 139700 w 165774"/>
              <a:gd name="connsiteY1" fmla="*/ 88900 h 263525"/>
              <a:gd name="connsiteX2" fmla="*/ 149225 w 165774"/>
              <a:gd name="connsiteY2" fmla="*/ 263525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74" h="263525">
                <a:moveTo>
                  <a:pt x="0" y="0"/>
                </a:moveTo>
                <a:cubicBezTo>
                  <a:pt x="83608" y="12700"/>
                  <a:pt x="105304" y="13229"/>
                  <a:pt x="139700" y="88900"/>
                </a:cubicBezTo>
                <a:cubicBezTo>
                  <a:pt x="174096" y="164571"/>
                  <a:pt x="171450" y="188383"/>
                  <a:pt x="149225" y="26352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/>
              <p:nvPr/>
            </p:nvSpPr>
            <p:spPr>
              <a:xfrm>
                <a:off x="5388171" y="3816711"/>
                <a:ext cx="492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171" y="3816711"/>
                <a:ext cx="4921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/>
              <p:nvPr/>
            </p:nvSpPr>
            <p:spPr>
              <a:xfrm>
                <a:off x="3202946" y="4837073"/>
                <a:ext cx="2665410" cy="1117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946" y="4837073"/>
                <a:ext cx="2665410" cy="1117742"/>
              </a:xfrm>
              <a:prstGeom prst="rect">
                <a:avLst/>
              </a:prstGeom>
              <a:blipFill>
                <a:blip r:embed="rId6"/>
                <a:stretch>
                  <a:fillRect l="-142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EBC5E6-439F-094C-AD99-34E9A88E1714}"/>
                  </a:ext>
                </a:extLst>
              </p:cNvPr>
              <p:cNvSpPr txBox="1"/>
              <p:nvPr/>
            </p:nvSpPr>
            <p:spPr>
              <a:xfrm>
                <a:off x="6373338" y="4837073"/>
                <a:ext cx="2615716" cy="1120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EBC5E6-439F-094C-AD99-34E9A88E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338" y="4837073"/>
                <a:ext cx="2615716" cy="1120178"/>
              </a:xfrm>
              <a:prstGeom prst="rect">
                <a:avLst/>
              </a:prstGeom>
              <a:blipFill>
                <a:blip r:embed="rId7"/>
                <a:stretch>
                  <a:fillRect l="-2415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B5621F-6D18-1349-84AA-955828A78CA5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1AE16E-4A69-7347-A3EC-C710E0311D23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8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9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548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7866-5B5F-E549-A319-56B9F34F5C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E79E8-C606-2544-B2AE-A39B6193E4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82130" y="2079307"/>
              <a:ext cx="13716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862648"/>
                  </p:ext>
                </p:extLst>
              </p:nvPr>
            </p:nvGraphicFramePr>
            <p:xfrm>
              <a:off x="9882130" y="2079307"/>
              <a:ext cx="13716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111111" r="-917" b="-5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211111" r="-917" b="-4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302703" r="-917" b="-30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413889" r="-917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613889" r="-91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F1BBE25C-0E27-FA4E-B64F-54B12624EAD8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7CC5FD-0649-6C45-A796-5137747C3CD1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8402F-86DD-594D-AE4E-37DE3BD6D507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8402F-86DD-594D-AE4E-37DE3BD6D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4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F7572B-F9B8-8A4C-BE69-08A5394DFE39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F7572B-F9B8-8A4C-BE69-08A5394D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8BE98ED-0DF2-AC4E-A80A-499B9AD07C0C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1B65CC-9A67-6149-8E88-EDE78C54F04B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1B65CC-9A67-6149-8E88-EDE78C54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6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947A8FA9-401D-D04D-AA67-96585552BD53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A95F35-A172-0046-A483-7BB5850C2662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A95F35-A172-0046-A483-7BB5850C2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7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33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62173E-1291-6D4A-AAE4-DF9B5520323C}"/>
              </a:ext>
            </a:extLst>
          </p:cNvPr>
          <p:cNvCxnSpPr>
            <a:stCxn id="11" idx="4"/>
            <a:endCxn id="4" idx="0"/>
          </p:cNvCxnSpPr>
          <p:nvPr/>
        </p:nvCxnSpPr>
        <p:spPr>
          <a:xfrm>
            <a:off x="2645056" y="3147404"/>
            <a:ext cx="320627" cy="128021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E73D68-15E1-8B4D-B38F-6401F7C561A9}"/>
              </a:ext>
            </a:extLst>
          </p:cNvPr>
          <p:cNvCxnSpPr>
            <a:cxnSpLocks/>
            <a:stCxn id="11" idx="6"/>
            <a:endCxn id="5" idx="2"/>
          </p:cNvCxnSpPr>
          <p:nvPr/>
        </p:nvCxnSpPr>
        <p:spPr>
          <a:xfrm flipV="1">
            <a:off x="2736496" y="2926882"/>
            <a:ext cx="2227232" cy="12908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4271CE-FDC5-8D49-9539-C49CE937B195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2645056" y="3147404"/>
            <a:ext cx="2528334" cy="141872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B4B686-E7BC-A542-AE18-76EB7DA89E15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5055168" y="3018322"/>
            <a:ext cx="182880" cy="152102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9591BD-281B-5648-98B8-DD104389131C}"/>
              </a:ext>
            </a:extLst>
          </p:cNvPr>
          <p:cNvCxnSpPr>
            <a:cxnSpLocks/>
            <a:stCxn id="5" idx="3"/>
            <a:endCxn id="4" idx="7"/>
          </p:cNvCxnSpPr>
          <p:nvPr/>
        </p:nvCxnSpPr>
        <p:spPr>
          <a:xfrm flipH="1">
            <a:off x="3030341" y="2991540"/>
            <a:ext cx="1960169" cy="1462863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371B6-5D5A-134A-A79C-33499D29CB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Edges as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1A265AC-5765-CA48-B56F-0F73E81B078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4249406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5280" y="2079307"/>
          <a:ext cx="128897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87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644487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Edge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2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3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389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24D6B5-D439-9E46-BD33-20128A8DB01F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24D6B5-D439-9E46-BD33-20128A8DB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09CA9-6B7E-4948-9175-EAA27C1C60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Points as Pointers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6C4AD-CFE0-DC4C-AFDC-6E8C0BDFC80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82130" y="2079307"/>
              <a:ext cx="13716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581462"/>
                  </p:ext>
                </p:extLst>
              </p:nvPr>
            </p:nvGraphicFramePr>
            <p:xfrm>
              <a:off x="9882130" y="2079307"/>
              <a:ext cx="13716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111111" r="-917" b="-5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211111" r="-917" b="-4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302703" r="-917" b="-30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413889" r="-917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613889" r="-91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90DE3C66-0EF6-4540-9F52-F302257D35B9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82D7D9-6266-064E-97A8-423B801D0845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FE8A0-CFB6-BF41-8ED5-6926D7678180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FE8A0-CFB6-BF41-8ED5-6926D7678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3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52514-BDA9-E540-A007-188315FB6E8B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52514-BDA9-E540-A007-188315FB6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4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6F64723C-18A0-984D-B8BD-FA6C00178B99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2AE1A2-5458-714E-8D80-C0867AD55732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2AE1A2-5458-714E-8D80-C0867AD55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7DDE382C-8F39-104B-8ADF-A95205EBEE0E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786E71-2BBE-324C-ACEB-B1C5E925F5A9}"/>
              </a:ext>
            </a:extLst>
          </p:cNvPr>
          <p:cNvCxnSpPr>
            <a:stCxn id="26" idx="4"/>
            <a:endCxn id="12" idx="0"/>
          </p:cNvCxnSpPr>
          <p:nvPr/>
        </p:nvCxnSpPr>
        <p:spPr>
          <a:xfrm>
            <a:off x="2645056" y="3147404"/>
            <a:ext cx="320627" cy="128021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AD60EF-B33D-0E48-9DB9-60991771ECAE}"/>
              </a:ext>
            </a:extLst>
          </p:cNvPr>
          <p:cNvCxnSpPr>
            <a:cxnSpLocks/>
            <a:stCxn id="26" idx="6"/>
            <a:endCxn id="21" idx="2"/>
          </p:cNvCxnSpPr>
          <p:nvPr/>
        </p:nvCxnSpPr>
        <p:spPr>
          <a:xfrm flipV="1">
            <a:off x="2736496" y="2926882"/>
            <a:ext cx="2227232" cy="12908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18861C-5763-0A45-BC93-9B667C519804}"/>
              </a:ext>
            </a:extLst>
          </p:cNvPr>
          <p:cNvCxnSpPr>
            <a:cxnSpLocks/>
            <a:stCxn id="26" idx="4"/>
            <a:endCxn id="24" idx="1"/>
          </p:cNvCxnSpPr>
          <p:nvPr/>
        </p:nvCxnSpPr>
        <p:spPr>
          <a:xfrm>
            <a:off x="2645056" y="3147404"/>
            <a:ext cx="2528334" cy="141872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B4911E-7078-1F4D-A3BB-80FE6D529777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5055168" y="3018322"/>
            <a:ext cx="182880" cy="152102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EA47F0-1546-D748-9F7C-1292AC6D4D48}"/>
              </a:ext>
            </a:extLst>
          </p:cNvPr>
          <p:cNvCxnSpPr>
            <a:cxnSpLocks/>
            <a:stCxn id="21" idx="3"/>
            <a:endCxn id="12" idx="7"/>
          </p:cNvCxnSpPr>
          <p:nvPr/>
        </p:nvCxnSpPr>
        <p:spPr>
          <a:xfrm flipH="1">
            <a:off x="3030341" y="2991540"/>
            <a:ext cx="1960169" cy="1462863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287F9CD-B8D5-9E46-B31D-5C1B2A8B85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5280" y="2079307"/>
          <a:ext cx="128897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87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644487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Edge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2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3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389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E7B574D-0CF6-8C42-9C61-CAEDA84CFBCA}"/>
              </a:ext>
            </a:extLst>
          </p:cNvPr>
          <p:cNvCxnSpPr>
            <a:cxnSpLocks/>
            <a:stCxn id="3" idx="7"/>
          </p:cNvCxnSpPr>
          <p:nvPr/>
        </p:nvCxnSpPr>
        <p:spPr>
          <a:xfrm rot="16200000" flipH="1">
            <a:off x="8835154" y="1707357"/>
            <a:ext cx="48493" cy="2045454"/>
          </a:xfrm>
          <a:prstGeom prst="curvedConnector4">
            <a:avLst>
              <a:gd name="adj1" fmla="val -471408"/>
              <a:gd name="adj2" fmla="val 50491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B8A2C7F-3252-1948-858B-20207A52F92C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491099" y="2754331"/>
            <a:ext cx="1391029" cy="1387363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0FCE518E-FADC-314A-8139-5100D548C4D6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8491099" y="3210031"/>
            <a:ext cx="1391029" cy="931663"/>
          </a:xfrm>
          <a:prstGeom prst="curvedConnector3">
            <a:avLst>
              <a:gd name="adj1" fmla="val 43126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69AC253-8CF8-264F-BBB0-07399271167E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8491099" y="3665731"/>
            <a:ext cx="1384291" cy="475963"/>
          </a:xfrm>
          <a:prstGeom prst="curvedConnector3">
            <a:avLst>
              <a:gd name="adj1" fmla="val 34889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8316B017-0067-0545-A658-073E59C2749D}"/>
              </a:ext>
            </a:extLst>
          </p:cNvPr>
          <p:cNvCxnSpPr>
            <a:cxnSpLocks/>
            <a:stCxn id="35" idx="7"/>
          </p:cNvCxnSpPr>
          <p:nvPr/>
        </p:nvCxnSpPr>
        <p:spPr>
          <a:xfrm rot="16200000" flipH="1">
            <a:off x="8823536" y="2174676"/>
            <a:ext cx="71732" cy="2045456"/>
          </a:xfrm>
          <a:prstGeom prst="curvedConnector4">
            <a:avLst>
              <a:gd name="adj1" fmla="val -318686"/>
              <a:gd name="adj2" fmla="val 50491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7B7322E6-ADDC-F24C-9444-E0269AA2434B}"/>
              </a:ext>
            </a:extLst>
          </p:cNvPr>
          <p:cNvCxnSpPr>
            <a:cxnSpLocks/>
            <a:stCxn id="37" idx="7"/>
            <a:endCxn id="2" idx="1"/>
          </p:cNvCxnSpPr>
          <p:nvPr/>
        </p:nvCxnSpPr>
        <p:spPr>
          <a:xfrm rot="16200000" flipH="1">
            <a:off x="8828267" y="2625644"/>
            <a:ext cx="62269" cy="2045456"/>
          </a:xfrm>
          <a:prstGeom prst="curvedConnector4">
            <a:avLst>
              <a:gd name="adj1" fmla="val -367117"/>
              <a:gd name="adj2" fmla="val 53705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CC5DE73E-980B-5249-A503-696BD3EDE563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7856761" y="2754331"/>
            <a:ext cx="2018629" cy="1367101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D77BD2EF-0933-8C41-8D5A-1C755432C83C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8491099" y="3233272"/>
            <a:ext cx="1384291" cy="888160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FF1C6C6-1F42-2F4B-8DEC-6D9498AE76AD}"/>
              </a:ext>
            </a:extLst>
          </p:cNvPr>
          <p:cNvSpPr/>
          <p:nvPr/>
        </p:nvSpPr>
        <p:spPr>
          <a:xfrm>
            <a:off x="7719601" y="26857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16E36C-4654-6C4B-908E-74A6A61451C2}"/>
              </a:ext>
            </a:extLst>
          </p:cNvPr>
          <p:cNvSpPr/>
          <p:nvPr/>
        </p:nvSpPr>
        <p:spPr>
          <a:xfrm>
            <a:off x="8353939" y="26857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60EFDF-A073-FB4B-8CA9-4C29AA3AD240}"/>
              </a:ext>
            </a:extLst>
          </p:cNvPr>
          <p:cNvSpPr/>
          <p:nvPr/>
        </p:nvSpPr>
        <p:spPr>
          <a:xfrm>
            <a:off x="7719601" y="31414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11E27C4-CFFC-FE4F-A590-13C3CD37C47B}"/>
              </a:ext>
            </a:extLst>
          </p:cNvPr>
          <p:cNvSpPr/>
          <p:nvPr/>
        </p:nvSpPr>
        <p:spPr>
          <a:xfrm>
            <a:off x="8353939" y="31414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C938B2-60B6-2F4C-84BA-21D81FFD1310}"/>
              </a:ext>
            </a:extLst>
          </p:cNvPr>
          <p:cNvSpPr/>
          <p:nvPr/>
        </p:nvSpPr>
        <p:spPr>
          <a:xfrm>
            <a:off x="7719601" y="35971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83786F4-A802-B44F-A1B0-A3209E65DDE1}"/>
              </a:ext>
            </a:extLst>
          </p:cNvPr>
          <p:cNvSpPr/>
          <p:nvPr/>
        </p:nvSpPr>
        <p:spPr>
          <a:xfrm>
            <a:off x="8353939" y="35971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F1C071-0817-A243-AB38-4244421ECDB1}"/>
              </a:ext>
            </a:extLst>
          </p:cNvPr>
          <p:cNvSpPr/>
          <p:nvPr/>
        </p:nvSpPr>
        <p:spPr>
          <a:xfrm>
            <a:off x="7719601" y="40528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07B336-2DC8-B845-986D-6E4E321EA044}"/>
              </a:ext>
            </a:extLst>
          </p:cNvPr>
          <p:cNvSpPr/>
          <p:nvPr/>
        </p:nvSpPr>
        <p:spPr>
          <a:xfrm>
            <a:off x="8353939" y="40528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E6AE1-284E-F54D-944D-69F5677DECEA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E6AE1-284E-F54D-944D-69F5677DE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546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D3F24396-7CE9-0049-950D-1C54DE8D08DC}"/>
              </a:ext>
            </a:extLst>
          </p:cNvPr>
          <p:cNvSpPr/>
          <p:nvPr/>
        </p:nvSpPr>
        <p:spPr>
          <a:xfrm>
            <a:off x="2646218" y="2909455"/>
            <a:ext cx="2563091" cy="1717963"/>
          </a:xfrm>
          <a:custGeom>
            <a:avLst/>
            <a:gdLst>
              <a:gd name="connsiteX0" fmla="*/ 0 w 2563091"/>
              <a:gd name="connsiteY0" fmla="*/ 166254 h 1717963"/>
              <a:gd name="connsiteX1" fmla="*/ 318655 w 2563091"/>
              <a:gd name="connsiteY1" fmla="*/ 1579418 h 1717963"/>
              <a:gd name="connsiteX2" fmla="*/ 2563091 w 2563091"/>
              <a:gd name="connsiteY2" fmla="*/ 1717963 h 1717963"/>
              <a:gd name="connsiteX3" fmla="*/ 2396837 w 2563091"/>
              <a:gd name="connsiteY3" fmla="*/ 0 h 1717963"/>
              <a:gd name="connsiteX4" fmla="*/ 0 w 2563091"/>
              <a:gd name="connsiteY4" fmla="*/ 166254 h 171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091" h="1717963">
                <a:moveTo>
                  <a:pt x="0" y="166254"/>
                </a:moveTo>
                <a:lnTo>
                  <a:pt x="318655" y="1579418"/>
                </a:lnTo>
                <a:lnTo>
                  <a:pt x="2563091" y="1717963"/>
                </a:lnTo>
                <a:lnTo>
                  <a:pt x="2396837" y="0"/>
                </a:lnTo>
                <a:lnTo>
                  <a:pt x="0" y="166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34FEA3-211C-9749-A949-07F54EF5BB18}"/>
              </a:ext>
            </a:extLst>
          </p:cNvPr>
          <p:cNvCxnSpPr>
            <a:stCxn id="16" idx="1"/>
            <a:endCxn id="16" idx="3"/>
          </p:cNvCxnSpPr>
          <p:nvPr/>
        </p:nvCxnSpPr>
        <p:spPr>
          <a:xfrm flipV="1">
            <a:off x="2964873" y="2909455"/>
            <a:ext cx="2078182" cy="1579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2EA07-51BD-474F-A972-A5F91E5450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Triangles with Indices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AF0AA1B-A28E-5844-8F89-2AB8A435C25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6365648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98794" y="2079307"/>
          <a:ext cx="17373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Triangle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2947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BA53BE-8060-8A43-BBBB-C9D3024673ED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BA53BE-8060-8A43-BBBB-C9D302467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547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756204-1BC9-CD45-A7FB-46200CC16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Triangles with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EBD5A55-8B7E-3945-B666-7F5A647822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269420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98794" y="2079307"/>
          <a:ext cx="17373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Triangle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2947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16" name="Freeform 15">
            <a:extLst>
              <a:ext uri="{FF2B5EF4-FFF2-40B4-BE49-F238E27FC236}">
                <a16:creationId xmlns:a16="http://schemas.microsoft.com/office/drawing/2014/main" id="{D3F24396-7CE9-0049-950D-1C54DE8D08DC}"/>
              </a:ext>
            </a:extLst>
          </p:cNvPr>
          <p:cNvSpPr/>
          <p:nvPr/>
        </p:nvSpPr>
        <p:spPr>
          <a:xfrm>
            <a:off x="2646218" y="2909455"/>
            <a:ext cx="2563091" cy="1717963"/>
          </a:xfrm>
          <a:custGeom>
            <a:avLst/>
            <a:gdLst>
              <a:gd name="connsiteX0" fmla="*/ 0 w 2563091"/>
              <a:gd name="connsiteY0" fmla="*/ 166254 h 1717963"/>
              <a:gd name="connsiteX1" fmla="*/ 318655 w 2563091"/>
              <a:gd name="connsiteY1" fmla="*/ 1579418 h 1717963"/>
              <a:gd name="connsiteX2" fmla="*/ 2563091 w 2563091"/>
              <a:gd name="connsiteY2" fmla="*/ 1717963 h 1717963"/>
              <a:gd name="connsiteX3" fmla="*/ 2396837 w 2563091"/>
              <a:gd name="connsiteY3" fmla="*/ 0 h 1717963"/>
              <a:gd name="connsiteX4" fmla="*/ 0 w 2563091"/>
              <a:gd name="connsiteY4" fmla="*/ 166254 h 171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091" h="1717963">
                <a:moveTo>
                  <a:pt x="0" y="166254"/>
                </a:moveTo>
                <a:lnTo>
                  <a:pt x="318655" y="1579418"/>
                </a:lnTo>
                <a:lnTo>
                  <a:pt x="2563091" y="1717963"/>
                </a:lnTo>
                <a:lnTo>
                  <a:pt x="2396837" y="0"/>
                </a:lnTo>
                <a:lnTo>
                  <a:pt x="0" y="166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34FEA3-211C-9749-A949-07F54EF5BB18}"/>
              </a:ext>
            </a:extLst>
          </p:cNvPr>
          <p:cNvCxnSpPr>
            <a:stCxn id="16" idx="1"/>
            <a:endCxn id="16" idx="3"/>
          </p:cNvCxnSpPr>
          <p:nvPr/>
        </p:nvCxnSpPr>
        <p:spPr>
          <a:xfrm flipV="1">
            <a:off x="2964873" y="2909455"/>
            <a:ext cx="2078182" cy="1579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8569DB-8F54-AE46-BB7C-28E284A6F166}"/>
              </a:ext>
            </a:extLst>
          </p:cNvPr>
          <p:cNvSpPr txBox="1"/>
          <p:nvPr/>
        </p:nvSpPr>
        <p:spPr>
          <a:xfrm>
            <a:off x="5429760" y="1474976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clockwise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18874-B2CB-2548-BB40-0D5455C3BEEA}"/>
              </a:ext>
            </a:extLst>
          </p:cNvPr>
          <p:cNvSpPr txBox="1"/>
          <p:nvPr/>
        </p:nvSpPr>
        <p:spPr>
          <a:xfrm>
            <a:off x="6190999" y="4125493"/>
            <a:ext cx="2708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counterclockwise</a:t>
            </a: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63927B75-9896-1D4C-9031-5ACF847317B2}"/>
              </a:ext>
            </a:extLst>
          </p:cNvPr>
          <p:cNvSpPr/>
          <p:nvPr/>
        </p:nvSpPr>
        <p:spPr>
          <a:xfrm>
            <a:off x="4049328" y="3577530"/>
            <a:ext cx="914400" cy="914400"/>
          </a:xfrm>
          <a:prstGeom prst="circularArrow">
            <a:avLst>
              <a:gd name="adj1" fmla="val 4769"/>
              <a:gd name="adj2" fmla="val 1657760"/>
              <a:gd name="adj3" fmla="val 19539552"/>
              <a:gd name="adj4" fmla="val 1910668"/>
              <a:gd name="adj5" fmla="val 111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BD9A607C-2D2E-1749-AF37-D5B417B83406}"/>
              </a:ext>
            </a:extLst>
          </p:cNvPr>
          <p:cNvSpPr/>
          <p:nvPr/>
        </p:nvSpPr>
        <p:spPr>
          <a:xfrm flipH="1">
            <a:off x="3020740" y="3019015"/>
            <a:ext cx="914400" cy="914400"/>
          </a:xfrm>
          <a:prstGeom prst="circularArrow">
            <a:avLst>
              <a:gd name="adj1" fmla="val 4769"/>
              <a:gd name="adj2" fmla="val 1657760"/>
              <a:gd name="adj3" fmla="val 19539552"/>
              <a:gd name="adj4" fmla="val 1910668"/>
              <a:gd name="adj5" fmla="val 111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3D11F-AED9-AF41-85F7-EB3E8C3CAA46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3D11F-AED9-AF41-85F7-EB3E8C3CA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144240C-FD27-F84B-A58B-1A89BF93C39A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6190999" y="3263183"/>
            <a:ext cx="1107796" cy="1123920"/>
          </a:xfrm>
          <a:prstGeom prst="curvedConnector4">
            <a:avLst>
              <a:gd name="adj1" fmla="val -20636"/>
              <a:gd name="adj2" fmla="val 102317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28B365C-C426-4249-ABEF-E2715D4B110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6367377" y="1851020"/>
            <a:ext cx="749270" cy="1043622"/>
          </a:xfrm>
          <a:prstGeom prst="curvedConnector2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125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756204-1BC9-CD45-A7FB-46200CC16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Polygons with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EBD5A55-8B7E-3945-B666-7F5A647822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1967158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98794" y="2079307"/>
          <a:ext cx="1737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86038689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Polygon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16" name="Freeform 15">
            <a:extLst>
              <a:ext uri="{FF2B5EF4-FFF2-40B4-BE49-F238E27FC236}">
                <a16:creationId xmlns:a16="http://schemas.microsoft.com/office/drawing/2014/main" id="{D3F24396-7CE9-0049-950D-1C54DE8D08DC}"/>
              </a:ext>
            </a:extLst>
          </p:cNvPr>
          <p:cNvSpPr/>
          <p:nvPr/>
        </p:nvSpPr>
        <p:spPr>
          <a:xfrm>
            <a:off x="2646218" y="2909455"/>
            <a:ext cx="2563091" cy="1717963"/>
          </a:xfrm>
          <a:custGeom>
            <a:avLst/>
            <a:gdLst>
              <a:gd name="connsiteX0" fmla="*/ 0 w 2563091"/>
              <a:gd name="connsiteY0" fmla="*/ 166254 h 1717963"/>
              <a:gd name="connsiteX1" fmla="*/ 318655 w 2563091"/>
              <a:gd name="connsiteY1" fmla="*/ 1579418 h 1717963"/>
              <a:gd name="connsiteX2" fmla="*/ 2563091 w 2563091"/>
              <a:gd name="connsiteY2" fmla="*/ 1717963 h 1717963"/>
              <a:gd name="connsiteX3" fmla="*/ 2396837 w 2563091"/>
              <a:gd name="connsiteY3" fmla="*/ 0 h 1717963"/>
              <a:gd name="connsiteX4" fmla="*/ 0 w 2563091"/>
              <a:gd name="connsiteY4" fmla="*/ 166254 h 171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091" h="1717963">
                <a:moveTo>
                  <a:pt x="0" y="166254"/>
                </a:moveTo>
                <a:lnTo>
                  <a:pt x="318655" y="1579418"/>
                </a:lnTo>
                <a:lnTo>
                  <a:pt x="2563091" y="1717963"/>
                </a:lnTo>
                <a:lnTo>
                  <a:pt x="2396837" y="0"/>
                </a:lnTo>
                <a:lnTo>
                  <a:pt x="0" y="166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8BAAA2-BAD5-054D-8087-5D754463308E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8BAAA2-BAD5-054D-8087-5D754463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>
            <a:extLst>
              <a:ext uri="{FF2B5EF4-FFF2-40B4-BE49-F238E27FC236}">
                <a16:creationId xmlns:a16="http://schemas.microsoft.com/office/drawing/2014/main" id="{6C318023-9676-2348-841B-EFF4344C747C}"/>
              </a:ext>
            </a:extLst>
          </p:cNvPr>
          <p:cNvGrpSpPr>
            <a:grpSpLocks/>
          </p:cNvGrpSpPr>
          <p:nvPr/>
        </p:nvGrpSpPr>
        <p:grpSpPr bwMode="auto">
          <a:xfrm>
            <a:off x="3452813" y="5767387"/>
            <a:ext cx="785812" cy="642938"/>
            <a:chOff x="928662" y="4786322"/>
            <a:chExt cx="785818" cy="6429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27C401-2934-1A45-ADCF-F4487C4C0FA4}"/>
                </a:ext>
              </a:extLst>
            </p:cNvPr>
            <p:cNvCxnSpPr/>
            <p:nvPr/>
          </p:nvCxnSpPr>
          <p:spPr>
            <a:xfrm rot="16200000" flipH="1">
              <a:off x="1035819" y="4822041"/>
              <a:ext cx="642942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521DF1-6411-2E4D-8032-4946D2EDCC26}"/>
                </a:ext>
              </a:extLst>
            </p:cNvPr>
            <p:cNvCxnSpPr/>
            <p:nvPr/>
          </p:nvCxnSpPr>
          <p:spPr>
            <a:xfrm flipV="1">
              <a:off x="928662" y="4929198"/>
              <a:ext cx="785818" cy="42862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5F5136-CDE4-8D43-9194-33A7D0A1F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6" y="1600199"/>
            <a:ext cx="10876027" cy="4430069"/>
          </a:xfrm>
        </p:spPr>
        <p:txBody>
          <a:bodyPr/>
          <a:lstStyle/>
          <a:p>
            <a:pPr eaLnBrk="1" hangingPunct="1"/>
            <a:r>
              <a:rPr lang="en-US" altLang="zh-TW" dirty="0"/>
              <a:t>Complexity</a:t>
            </a:r>
          </a:p>
          <a:p>
            <a:pPr lvl="1"/>
            <a:r>
              <a:rPr lang="en-US" altLang="zh-TW" dirty="0"/>
              <a:t>Curse of dimensionality</a:t>
            </a:r>
          </a:p>
          <a:p>
            <a:pPr eaLnBrk="1" hangingPunct="1"/>
            <a:r>
              <a:rPr lang="en-US" altLang="zh-TW" dirty="0"/>
              <a:t>Precision error</a:t>
            </a:r>
          </a:p>
          <a:p>
            <a:pPr lvl="1" eaLnBrk="1" hangingPunct="1"/>
            <a:r>
              <a:rPr lang="en-US" altLang="zh-TW" dirty="0"/>
              <a:t>Avoid floating-point computations whenever possible</a:t>
            </a:r>
          </a:p>
          <a:p>
            <a:pPr eaLnBrk="1" hangingPunct="1"/>
            <a:r>
              <a:rPr lang="en-US" altLang="zh-TW" dirty="0"/>
              <a:t>Degeneracy</a:t>
            </a:r>
          </a:p>
          <a:p>
            <a:pPr lvl="1" eaLnBrk="1" hangingPunct="1"/>
            <a:r>
              <a:rPr lang="en-US" altLang="zh-TW" dirty="0"/>
              <a:t>Boundary cases</a:t>
            </a:r>
          </a:p>
          <a:p>
            <a:pPr lvl="1" eaLnBrk="1" hangingPunct="1"/>
            <a:r>
              <a:rPr lang="en-US" altLang="zh-TW" dirty="0"/>
              <a:t>For example, imagine how two line segments can intersect</a:t>
            </a:r>
          </a:p>
          <a:p>
            <a:pPr lvl="1" eaLnBrk="1" hangingPunct="1"/>
            <a:endParaRPr lang="zh-TW" alt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4845358-870C-2244-82B2-80DA614CD3E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8F733B3-FCC2-DA43-8500-9E56181913C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1408508"/>
          </a:xfrm>
        </p:spPr>
        <p:txBody>
          <a:bodyPr>
            <a:normAutofit/>
          </a:bodyPr>
          <a:lstStyle/>
          <a:p>
            <a:r>
              <a:rPr lang="en-US" altLang="zh-TW" dirty="0"/>
              <a:t>What makes Computational Geometry problems so Interesting/annoying?</a:t>
            </a:r>
            <a:endParaRPr lang="en-US" dirty="0"/>
          </a:p>
        </p:txBody>
      </p:sp>
      <p:sp>
        <p:nvSpPr>
          <p:cNvPr id="9221" name="Slide Number Placeholder 15">
            <a:extLst>
              <a:ext uri="{FF2B5EF4-FFF2-40B4-BE49-F238E27FC236}">
                <a16:creationId xmlns:a16="http://schemas.microsoft.com/office/drawing/2014/main" id="{7A9AC84A-B2C0-C04E-B127-733334B42B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348A482-C0CA-E348-93DD-6838263E0ED5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4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grpSp>
        <p:nvGrpSpPr>
          <p:cNvPr id="6" name="Group 21">
            <a:extLst>
              <a:ext uri="{FF2B5EF4-FFF2-40B4-BE49-F238E27FC236}">
                <a16:creationId xmlns:a16="http://schemas.microsoft.com/office/drawing/2014/main" id="{2A2AD264-A958-4C43-B991-FEB7CB573CAA}"/>
              </a:ext>
            </a:extLst>
          </p:cNvPr>
          <p:cNvGrpSpPr>
            <a:grpSpLocks/>
          </p:cNvGrpSpPr>
          <p:nvPr/>
        </p:nvGrpSpPr>
        <p:grpSpPr bwMode="auto">
          <a:xfrm>
            <a:off x="6310313" y="5695951"/>
            <a:ext cx="1357312" cy="642937"/>
            <a:chOff x="2285984" y="4786322"/>
            <a:chExt cx="1357322" cy="6429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F4B0EE-F131-F14C-BCCB-89DE6D1691A4}"/>
                </a:ext>
              </a:extLst>
            </p:cNvPr>
            <p:cNvCxnSpPr/>
            <p:nvPr/>
          </p:nvCxnSpPr>
          <p:spPr>
            <a:xfrm rot="16200000" flipH="1">
              <a:off x="2250265" y="4822041"/>
              <a:ext cx="642942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57339D-5A7F-1240-8C47-A5D38D915C73}"/>
                </a:ext>
              </a:extLst>
            </p:cNvPr>
            <p:cNvCxnSpPr/>
            <p:nvPr/>
          </p:nvCxnSpPr>
          <p:spPr>
            <a:xfrm flipV="1">
              <a:off x="2857488" y="5000636"/>
              <a:ext cx="785818" cy="42862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2">
            <a:extLst>
              <a:ext uri="{FF2B5EF4-FFF2-40B4-BE49-F238E27FC236}">
                <a16:creationId xmlns:a16="http://schemas.microsoft.com/office/drawing/2014/main" id="{3ACE04D0-56AA-D64D-817D-0A24369176A3}"/>
              </a:ext>
            </a:extLst>
          </p:cNvPr>
          <p:cNvGrpSpPr>
            <a:grpSpLocks/>
          </p:cNvGrpSpPr>
          <p:nvPr/>
        </p:nvGrpSpPr>
        <p:grpSpPr bwMode="auto">
          <a:xfrm>
            <a:off x="4881563" y="5624512"/>
            <a:ext cx="857250" cy="928688"/>
            <a:chOff x="4286248" y="4572008"/>
            <a:chExt cx="857256" cy="92869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56AA4C-A005-3941-8730-07C0CFCA25ED}"/>
                </a:ext>
              </a:extLst>
            </p:cNvPr>
            <p:cNvCxnSpPr/>
            <p:nvPr/>
          </p:nvCxnSpPr>
          <p:spPr>
            <a:xfrm rot="16200000" flipH="1">
              <a:off x="4250529" y="4607727"/>
              <a:ext cx="642942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9648248-B93F-A74D-BF2A-8EB981B8C6DA}"/>
                </a:ext>
              </a:extLst>
            </p:cNvPr>
            <p:cNvCxnSpPr/>
            <p:nvPr/>
          </p:nvCxnSpPr>
          <p:spPr>
            <a:xfrm flipV="1">
              <a:off x="4357685" y="5072074"/>
              <a:ext cx="785819" cy="42862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3">
            <a:extLst>
              <a:ext uri="{FF2B5EF4-FFF2-40B4-BE49-F238E27FC236}">
                <a16:creationId xmlns:a16="http://schemas.microsoft.com/office/drawing/2014/main" id="{D06C0A30-FFC1-9943-A06D-0DE99A0E14FE}"/>
              </a:ext>
            </a:extLst>
          </p:cNvPr>
          <p:cNvGrpSpPr>
            <a:grpSpLocks/>
          </p:cNvGrpSpPr>
          <p:nvPr/>
        </p:nvGrpSpPr>
        <p:grpSpPr bwMode="auto">
          <a:xfrm>
            <a:off x="8239126" y="5553075"/>
            <a:ext cx="785813" cy="857250"/>
            <a:chOff x="6643702" y="4643446"/>
            <a:chExt cx="785818" cy="85725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094E83-D19B-A041-943B-0A402CC3E91B}"/>
                </a:ext>
              </a:extLst>
            </p:cNvPr>
            <p:cNvCxnSpPr/>
            <p:nvPr/>
          </p:nvCxnSpPr>
          <p:spPr>
            <a:xfrm rot="16200000" flipH="1">
              <a:off x="6607983" y="4679165"/>
              <a:ext cx="642941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BD6812-D326-DE4E-A0B2-805352B1F5E4}"/>
                </a:ext>
              </a:extLst>
            </p:cNvPr>
            <p:cNvCxnSpPr/>
            <p:nvPr/>
          </p:nvCxnSpPr>
          <p:spPr>
            <a:xfrm rot="16200000" flipV="1">
              <a:off x="6750858" y="4822041"/>
              <a:ext cx="714380" cy="642942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8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756204-1BC9-CD45-A7FB-46200CC16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Polygons with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EBD5A55-8B7E-3945-B666-7F5A647822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181862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98794" y="2079307"/>
          <a:ext cx="1737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86038689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Polygon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16" name="Freeform 15">
            <a:extLst>
              <a:ext uri="{FF2B5EF4-FFF2-40B4-BE49-F238E27FC236}">
                <a16:creationId xmlns:a16="http://schemas.microsoft.com/office/drawing/2014/main" id="{D3F24396-7CE9-0049-950D-1C54DE8D08DC}"/>
              </a:ext>
            </a:extLst>
          </p:cNvPr>
          <p:cNvSpPr/>
          <p:nvPr/>
        </p:nvSpPr>
        <p:spPr>
          <a:xfrm>
            <a:off x="2646218" y="2909455"/>
            <a:ext cx="2563091" cy="1717963"/>
          </a:xfrm>
          <a:custGeom>
            <a:avLst/>
            <a:gdLst>
              <a:gd name="connsiteX0" fmla="*/ 0 w 2563091"/>
              <a:gd name="connsiteY0" fmla="*/ 166254 h 1717963"/>
              <a:gd name="connsiteX1" fmla="*/ 318655 w 2563091"/>
              <a:gd name="connsiteY1" fmla="*/ 1579418 h 1717963"/>
              <a:gd name="connsiteX2" fmla="*/ 2563091 w 2563091"/>
              <a:gd name="connsiteY2" fmla="*/ 1717963 h 1717963"/>
              <a:gd name="connsiteX3" fmla="*/ 2396837 w 2563091"/>
              <a:gd name="connsiteY3" fmla="*/ 0 h 1717963"/>
              <a:gd name="connsiteX4" fmla="*/ 0 w 2563091"/>
              <a:gd name="connsiteY4" fmla="*/ 166254 h 171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091" h="1717963">
                <a:moveTo>
                  <a:pt x="0" y="166254"/>
                </a:moveTo>
                <a:lnTo>
                  <a:pt x="318655" y="1579418"/>
                </a:lnTo>
                <a:lnTo>
                  <a:pt x="2563091" y="1717963"/>
                </a:lnTo>
                <a:lnTo>
                  <a:pt x="2396837" y="0"/>
                </a:lnTo>
                <a:lnTo>
                  <a:pt x="0" y="166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ircular Arrow 16">
            <a:extLst>
              <a:ext uri="{FF2B5EF4-FFF2-40B4-BE49-F238E27FC236}">
                <a16:creationId xmlns:a16="http://schemas.microsoft.com/office/drawing/2014/main" id="{40957806-BEFF-C444-B5D8-2D0BF5DE5818}"/>
              </a:ext>
            </a:extLst>
          </p:cNvPr>
          <p:cNvSpPr/>
          <p:nvPr/>
        </p:nvSpPr>
        <p:spPr>
          <a:xfrm flipH="1">
            <a:off x="3599684" y="3288148"/>
            <a:ext cx="914400" cy="914400"/>
          </a:xfrm>
          <a:prstGeom prst="circularArrow">
            <a:avLst>
              <a:gd name="adj1" fmla="val 4769"/>
              <a:gd name="adj2" fmla="val 1657760"/>
              <a:gd name="adj3" fmla="val 19539552"/>
              <a:gd name="adj4" fmla="val 1910668"/>
              <a:gd name="adj5" fmla="val 111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96831D-99F5-FC44-B319-69DAFE972DA9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96831D-99F5-FC44-B319-69DAFE97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92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A9AB115-B53A-1246-83C0-05BE97EDB059}"/>
              </a:ext>
            </a:extLst>
          </p:cNvPr>
          <p:cNvSpPr/>
          <p:nvPr/>
        </p:nvSpPr>
        <p:spPr>
          <a:xfrm>
            <a:off x="2651760" y="2936240"/>
            <a:ext cx="2580640" cy="1727200"/>
          </a:xfrm>
          <a:custGeom>
            <a:avLst/>
            <a:gdLst>
              <a:gd name="connsiteX0" fmla="*/ 345440 w 2580640"/>
              <a:gd name="connsiteY0" fmla="*/ 1554480 h 1727200"/>
              <a:gd name="connsiteX1" fmla="*/ 2407920 w 2580640"/>
              <a:gd name="connsiteY1" fmla="*/ 0 h 1727200"/>
              <a:gd name="connsiteX2" fmla="*/ 2580640 w 2580640"/>
              <a:gd name="connsiteY2" fmla="*/ 1727200 h 1727200"/>
              <a:gd name="connsiteX3" fmla="*/ 0 w 2580640"/>
              <a:gd name="connsiteY3" fmla="*/ 152400 h 1727200"/>
              <a:gd name="connsiteX4" fmla="*/ 345440 w 2580640"/>
              <a:gd name="connsiteY4" fmla="*/ 155448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0640" h="1727200">
                <a:moveTo>
                  <a:pt x="345440" y="1554480"/>
                </a:moveTo>
                <a:lnTo>
                  <a:pt x="2407920" y="0"/>
                </a:lnTo>
                <a:lnTo>
                  <a:pt x="2580640" y="1727200"/>
                </a:lnTo>
                <a:lnTo>
                  <a:pt x="0" y="152400"/>
                </a:lnTo>
                <a:lnTo>
                  <a:pt x="345440" y="15544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756204-1BC9-CD45-A7FB-46200CC16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Polygons with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EBD5A55-8B7E-3945-B666-7F5A647822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6201904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225212-18BA-684D-B5C8-666558A1648B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225212-18BA-684D-B5C8-666558A16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98794" y="2079307"/>
          <a:ext cx="1737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86038689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Polygon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7751F39-9F8A-5746-AD89-E11BFC101BE3}"/>
              </a:ext>
            </a:extLst>
          </p:cNvPr>
          <p:cNvCxnSpPr>
            <a:cxnSpLocks/>
            <a:stCxn id="20" idx="1"/>
            <a:endCxn id="23" idx="1"/>
          </p:cNvCxnSpPr>
          <p:nvPr/>
        </p:nvCxnSpPr>
        <p:spPr>
          <a:xfrm rot="10800000">
            <a:off x="7298794" y="2765107"/>
            <a:ext cx="234770" cy="1560616"/>
          </a:xfrm>
          <a:prstGeom prst="curvedConnector3">
            <a:avLst>
              <a:gd name="adj1" fmla="val 197372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38272C-53DE-4B44-8F6E-2F94930DCE72}"/>
              </a:ext>
            </a:extLst>
          </p:cNvPr>
          <p:cNvSpPr txBox="1"/>
          <p:nvPr/>
        </p:nvSpPr>
        <p:spPr>
          <a:xfrm>
            <a:off x="7533564" y="3848669"/>
            <a:ext cx="1813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Take care with order</a:t>
            </a:r>
          </a:p>
        </p:txBody>
      </p:sp>
    </p:spTree>
    <p:extLst>
      <p:ext uri="{BB962C8B-B14F-4D97-AF65-F5344CB8AC3E}">
        <p14:creationId xmlns:p14="http://schemas.microsoft.com/office/powerpoint/2010/main" val="3962858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110405-856A-CA47-99C2-CDD622054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23DB-F0E4-3E42-8A68-784DE38D5F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887B05-06D2-D349-9BBD-92B49792D7FF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03C2B0-3752-684B-9E38-A3D09B91C441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147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110405-856A-CA47-99C2-CDD622054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23DB-F0E4-3E42-8A68-784DE38D5F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887B05-06D2-D349-9BBD-92B49792D7FF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03C2B0-3752-684B-9E38-A3D09B91C441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0C9487-DF17-ED4F-988D-E5D1A5F87122}"/>
              </a:ext>
            </a:extLst>
          </p:cNvPr>
          <p:cNvCxnSpPr>
            <a:stCxn id="5" idx="3"/>
            <a:endCxn id="4" idx="7"/>
          </p:cNvCxnSpPr>
          <p:nvPr/>
        </p:nvCxnSpPr>
        <p:spPr>
          <a:xfrm flipH="1">
            <a:off x="3669319" y="2991540"/>
            <a:ext cx="1960169" cy="1462863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A988D0-EE9C-C24C-A072-3CCF2851FD15}"/>
                  </a:ext>
                </a:extLst>
              </p:cNvPr>
              <p:cNvSpPr txBox="1"/>
              <p:nvPr/>
            </p:nvSpPr>
            <p:spPr>
              <a:xfrm>
                <a:off x="6324600" y="4561983"/>
                <a:ext cx="51500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A988D0-EE9C-C24C-A072-3CCF2851F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561983"/>
                <a:ext cx="5150000" cy="430887"/>
              </a:xfrm>
              <a:prstGeom prst="rect">
                <a:avLst/>
              </a:prstGeom>
              <a:blipFill>
                <a:blip r:embed="rId4"/>
                <a:stretch>
                  <a:fillRect l="-172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968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110405-856A-CA47-99C2-CDD622054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23DB-F0E4-3E42-8A68-784DE38D5F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887B05-06D2-D349-9BBD-92B49792D7FF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03C2B0-3752-684B-9E38-A3D09B91C441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0C9487-DF17-ED4F-988D-E5D1A5F87122}"/>
              </a:ext>
            </a:extLst>
          </p:cNvPr>
          <p:cNvCxnSpPr>
            <a:stCxn id="5" idx="3"/>
            <a:endCxn id="4" idx="7"/>
          </p:cNvCxnSpPr>
          <p:nvPr/>
        </p:nvCxnSpPr>
        <p:spPr>
          <a:xfrm flipH="1">
            <a:off x="3669319" y="2991540"/>
            <a:ext cx="1960169" cy="1462863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C4DF82-C02D-1742-9926-95A58A8563C1}"/>
                  </a:ext>
                </a:extLst>
              </p:cNvPr>
              <p:cNvSpPr txBox="1"/>
              <p:nvPr/>
            </p:nvSpPr>
            <p:spPr>
              <a:xfrm>
                <a:off x="914400" y="4114800"/>
                <a:ext cx="2208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C4DF82-C02D-1742-9926-95A58A85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14800"/>
                <a:ext cx="2208297" cy="430887"/>
              </a:xfrm>
              <a:prstGeom prst="rect">
                <a:avLst/>
              </a:prstGeom>
              <a:blipFill>
                <a:blip r:embed="rId4"/>
                <a:stretch>
                  <a:fillRect l="-5747" t="-2941" r="-4598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EFEBD2-BE5E-A044-99D4-7FB94B9BE388}"/>
                  </a:ext>
                </a:extLst>
              </p:cNvPr>
              <p:cNvSpPr txBox="1"/>
              <p:nvPr/>
            </p:nvSpPr>
            <p:spPr>
              <a:xfrm>
                <a:off x="2667000" y="2083713"/>
                <a:ext cx="2208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EFEBD2-BE5E-A044-99D4-7FB94B9BE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083713"/>
                <a:ext cx="2208297" cy="430887"/>
              </a:xfrm>
              <a:prstGeom prst="rect">
                <a:avLst/>
              </a:prstGeom>
              <a:blipFill>
                <a:blip r:embed="rId5"/>
                <a:stretch>
                  <a:fillRect l="-5143" r="-5143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DD118-DD98-0E42-BAE4-C7D44FB40178}"/>
                  </a:ext>
                </a:extLst>
              </p:cNvPr>
              <p:cNvSpPr txBox="1"/>
              <p:nvPr/>
            </p:nvSpPr>
            <p:spPr>
              <a:xfrm>
                <a:off x="1371600" y="3352800"/>
                <a:ext cx="2480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,0.4)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DD118-DD98-0E42-BAE4-C7D44FB40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352800"/>
                <a:ext cx="2480807" cy="430887"/>
              </a:xfrm>
              <a:prstGeom prst="rect">
                <a:avLst/>
              </a:prstGeom>
              <a:blipFill>
                <a:blip r:embed="rId6"/>
                <a:stretch>
                  <a:fillRect l="-5128" t="-2941" r="-4615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AF2890-9757-3E48-A019-C1A8001B5A57}"/>
                  </a:ext>
                </a:extLst>
              </p:cNvPr>
              <p:cNvSpPr txBox="1"/>
              <p:nvPr/>
            </p:nvSpPr>
            <p:spPr>
              <a:xfrm>
                <a:off x="2057400" y="2667000"/>
                <a:ext cx="2480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,0.8)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AF2890-9757-3E48-A019-C1A8001B5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667000"/>
                <a:ext cx="2480807" cy="430887"/>
              </a:xfrm>
              <a:prstGeom prst="rect">
                <a:avLst/>
              </a:prstGeom>
              <a:blipFill>
                <a:blip r:embed="rId7"/>
                <a:stretch>
                  <a:fillRect l="-4592" r="-45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7AE7DCC4-2637-6646-8E7D-0A4536465494}"/>
              </a:ext>
            </a:extLst>
          </p:cNvPr>
          <p:cNvSpPr/>
          <p:nvPr/>
        </p:nvSpPr>
        <p:spPr>
          <a:xfrm>
            <a:off x="4378215" y="38100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1FDEA5-8CD3-5146-B2D5-2F5DB724D8DA}"/>
              </a:ext>
            </a:extLst>
          </p:cNvPr>
          <p:cNvSpPr/>
          <p:nvPr/>
        </p:nvSpPr>
        <p:spPr>
          <a:xfrm>
            <a:off x="5105400" y="32766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0F25BE-315B-A54F-97D5-D430689A954E}"/>
              </a:ext>
            </a:extLst>
          </p:cNvPr>
          <p:cNvCxnSpPr>
            <a:stCxn id="10" idx="3"/>
            <a:endCxn id="4" idx="2"/>
          </p:cNvCxnSpPr>
          <p:nvPr/>
        </p:nvCxnSpPr>
        <p:spPr>
          <a:xfrm>
            <a:off x="3122697" y="4330244"/>
            <a:ext cx="390524" cy="188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A52A0-27FB-764C-A0BD-EB3A1708BE1D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852407" y="3568244"/>
            <a:ext cx="545895" cy="261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A749AF-F552-4B49-85A4-05ABA0F02BF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538207" y="2882444"/>
            <a:ext cx="587280" cy="41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DCCCCF-618E-8748-AB11-E3399D6403F4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875297" y="2299157"/>
            <a:ext cx="754191" cy="563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A3DF5A-5E98-9B43-8938-BF6E0A4EE9D6}"/>
                  </a:ext>
                </a:extLst>
              </p:cNvPr>
              <p:cNvSpPr txBox="1"/>
              <p:nvPr/>
            </p:nvSpPr>
            <p:spPr>
              <a:xfrm>
                <a:off x="6324600" y="4561983"/>
                <a:ext cx="51500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A3DF5A-5E98-9B43-8938-BF6E0A4EE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561983"/>
                <a:ext cx="5150000" cy="430887"/>
              </a:xfrm>
              <a:prstGeom prst="rect">
                <a:avLst/>
              </a:prstGeom>
              <a:blipFill>
                <a:blip r:embed="rId8"/>
                <a:stretch>
                  <a:fillRect l="-172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08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695813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function is a rule that assigns to elements of one set a unique element of another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Where the domain of f is a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the range </a:t>
                </a:r>
                <a:br>
                  <a:rPr lang="en-US" dirty="0"/>
                </a:br>
                <a:r>
                  <a:rPr lang="en-US" dirty="0"/>
                  <a:t>of f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total function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f the </a:t>
                </a:r>
                <a:br>
                  <a:rPr lang="en-US" dirty="0"/>
                </a:br>
                <a:r>
                  <a:rPr lang="en-US" dirty="0"/>
                  <a:t>domain of f is all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br>
                  <a:rPr lang="en-US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otherwise</m:t>
                    </m:r>
                  </m:oMath>
                </a14:m>
                <a:r>
                  <a:rPr lang="en-US" dirty="0"/>
                  <a:t> f is a partial function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695813" cy="4824960"/>
              </a:xfrm>
              <a:blipFill>
                <a:blip r:embed="rId3"/>
                <a:stretch>
                  <a:fillRect l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7616A0-64F2-7B43-856B-6F554316629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B5F455-861E-F844-BB42-5BB3EDEAE06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20E6EE-DEB3-4043-A8A9-4FB9B0C4A27F}"/>
              </a:ext>
            </a:extLst>
          </p:cNvPr>
          <p:cNvSpPr/>
          <p:nvPr/>
        </p:nvSpPr>
        <p:spPr>
          <a:xfrm>
            <a:off x="7239000" y="4419601"/>
            <a:ext cx="914400" cy="19811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90FF7B-A988-6D47-850E-EC9F731B2F57}"/>
              </a:ext>
            </a:extLst>
          </p:cNvPr>
          <p:cNvSpPr/>
          <p:nvPr/>
        </p:nvSpPr>
        <p:spPr>
          <a:xfrm>
            <a:off x="7696200" y="4768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E8D811-3352-1443-889D-39BBD4CEB01C}"/>
              </a:ext>
            </a:extLst>
          </p:cNvPr>
          <p:cNvSpPr/>
          <p:nvPr/>
        </p:nvSpPr>
        <p:spPr>
          <a:xfrm>
            <a:off x="7696200" y="5317867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0D826B-3BB1-3544-8432-9FFE60FB9B72}"/>
              </a:ext>
            </a:extLst>
          </p:cNvPr>
          <p:cNvSpPr/>
          <p:nvPr/>
        </p:nvSpPr>
        <p:spPr>
          <a:xfrm>
            <a:off x="7696200" y="5911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04D66-ACA3-FB49-9401-65C73D3B1508}"/>
              </a:ext>
            </a:extLst>
          </p:cNvPr>
          <p:cNvSpPr txBox="1"/>
          <p:nvPr/>
        </p:nvSpPr>
        <p:spPr>
          <a:xfrm>
            <a:off x="7393377" y="4496083"/>
            <a:ext cx="301686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2</a:t>
            </a:r>
          </a:p>
          <a:p>
            <a:pPr>
              <a:lnSpc>
                <a:spcPct val="200000"/>
              </a:lnSpc>
            </a:pPr>
            <a:r>
              <a:rPr lang="en-US" dirty="0"/>
              <a:t>4</a:t>
            </a:r>
          </a:p>
          <a:p>
            <a:pPr>
              <a:lnSpc>
                <a:spcPct val="200000"/>
              </a:lnSpc>
            </a:pPr>
            <a:r>
              <a:rPr lang="en-US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74188C-CC1D-D343-B486-9A9B91322BBC}"/>
              </a:ext>
            </a:extLst>
          </p:cNvPr>
          <p:cNvSpPr/>
          <p:nvPr/>
        </p:nvSpPr>
        <p:spPr>
          <a:xfrm>
            <a:off x="9829800" y="4419601"/>
            <a:ext cx="914400" cy="19811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54DEDA-F93F-2147-ABA9-F9834EB703AD}"/>
              </a:ext>
            </a:extLst>
          </p:cNvPr>
          <p:cNvSpPr/>
          <p:nvPr/>
        </p:nvSpPr>
        <p:spPr>
          <a:xfrm>
            <a:off x="10058400" y="4768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DBE110-0FEE-CA44-8860-87552F37BF37}"/>
              </a:ext>
            </a:extLst>
          </p:cNvPr>
          <p:cNvSpPr/>
          <p:nvPr/>
        </p:nvSpPr>
        <p:spPr>
          <a:xfrm>
            <a:off x="10058400" y="5317867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6C6CEAB-A4AE-2E44-BE3A-4C7AD12249CC}"/>
              </a:ext>
            </a:extLst>
          </p:cNvPr>
          <p:cNvSpPr/>
          <p:nvPr/>
        </p:nvSpPr>
        <p:spPr>
          <a:xfrm>
            <a:off x="10058400" y="5911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3D5E9-5468-9745-8BEB-4F1749468AB1}"/>
              </a:ext>
            </a:extLst>
          </p:cNvPr>
          <p:cNvSpPr txBox="1"/>
          <p:nvPr/>
        </p:nvSpPr>
        <p:spPr>
          <a:xfrm>
            <a:off x="10290114" y="4496083"/>
            <a:ext cx="301686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1</a:t>
            </a:r>
          </a:p>
          <a:p>
            <a:pPr>
              <a:lnSpc>
                <a:spcPct val="200000"/>
              </a:lnSpc>
            </a:pPr>
            <a:r>
              <a:rPr lang="en-US" dirty="0"/>
              <a:t>3</a:t>
            </a:r>
          </a:p>
          <a:p>
            <a:pPr>
              <a:lnSpc>
                <a:spcPct val="200000"/>
              </a:lnSpc>
            </a:pPr>
            <a:r>
              <a:rPr lang="en-US" dirty="0"/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8039AA-8417-9346-8AF3-8895813650F7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 flipV="1">
            <a:off x="7879080" y="4860667"/>
            <a:ext cx="2179320" cy="1143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D011B9-093E-2E4A-A181-537CF44CF32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7879080" y="4860667"/>
            <a:ext cx="2179320" cy="5495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1A1ABD-25F5-004A-835B-5787CB37B1AE}"/>
              </a:ext>
            </a:extLst>
          </p:cNvPr>
          <p:cNvCxnSpPr>
            <a:cxnSpLocks/>
            <a:stCxn id="4" idx="6"/>
            <a:endCxn id="17" idx="1"/>
          </p:cNvCxnSpPr>
          <p:nvPr/>
        </p:nvCxnSpPr>
        <p:spPr>
          <a:xfrm>
            <a:off x="7879080" y="4860667"/>
            <a:ext cx="2206102" cy="107771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9449F16-A656-134C-BF93-5B72674AE988}"/>
                  </a:ext>
                </a:extLst>
              </p:cNvPr>
              <p:cNvSpPr/>
              <p:nvPr/>
            </p:nvSpPr>
            <p:spPr>
              <a:xfrm>
                <a:off x="8664183" y="3985073"/>
                <a:ext cx="370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9449F16-A656-134C-BF93-5B72674AE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183" y="3985073"/>
                <a:ext cx="37093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B74C3-0E54-9348-9E63-B5D432E23F07}"/>
                  </a:ext>
                </a:extLst>
              </p:cNvPr>
              <p:cNvSpPr/>
              <p:nvPr/>
            </p:nvSpPr>
            <p:spPr>
              <a:xfrm>
                <a:off x="7469424" y="3993803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B74C3-0E54-9348-9E63-B5D432E23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424" y="3993803"/>
                <a:ext cx="4512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867286-A2B2-6D4C-966C-10D25AD1F094}"/>
                  </a:ext>
                </a:extLst>
              </p:cNvPr>
              <p:cNvSpPr/>
              <p:nvPr/>
            </p:nvSpPr>
            <p:spPr>
              <a:xfrm>
                <a:off x="10075031" y="3993803"/>
                <a:ext cx="456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867286-A2B2-6D4C-966C-10D25AD1F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1" y="399380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>
            <a:extLst>
              <a:ext uri="{FF2B5EF4-FFF2-40B4-BE49-F238E27FC236}">
                <a16:creationId xmlns:a16="http://schemas.microsoft.com/office/drawing/2014/main" id="{717266F1-48CF-E342-87F9-2C0A53FB32EE}"/>
              </a:ext>
            </a:extLst>
          </p:cNvPr>
          <p:cNvSpPr/>
          <p:nvPr/>
        </p:nvSpPr>
        <p:spPr>
          <a:xfrm>
            <a:off x="8592209" y="4409660"/>
            <a:ext cx="514881" cy="120695"/>
          </a:xfrm>
          <a:custGeom>
            <a:avLst/>
            <a:gdLst>
              <a:gd name="connsiteX0" fmla="*/ 0 w 832514"/>
              <a:gd name="connsiteY0" fmla="*/ 370570 h 370570"/>
              <a:gd name="connsiteX1" fmla="*/ 341194 w 832514"/>
              <a:gd name="connsiteY1" fmla="*/ 2080 h 370570"/>
              <a:gd name="connsiteX2" fmla="*/ 832514 w 832514"/>
              <a:gd name="connsiteY2" fmla="*/ 247740 h 370570"/>
              <a:gd name="connsiteX0" fmla="*/ 0 w 707386"/>
              <a:gd name="connsiteY0" fmla="*/ 163004 h 251930"/>
              <a:gd name="connsiteX1" fmla="*/ 216066 w 707386"/>
              <a:gd name="connsiteY1" fmla="*/ 6270 h 251930"/>
              <a:gd name="connsiteX2" fmla="*/ 707386 w 707386"/>
              <a:gd name="connsiteY2" fmla="*/ 251930 h 251930"/>
              <a:gd name="connsiteX0" fmla="*/ 0 w 707386"/>
              <a:gd name="connsiteY0" fmla="*/ 0 h 88926"/>
              <a:gd name="connsiteX1" fmla="*/ 707386 w 707386"/>
              <a:gd name="connsiteY1" fmla="*/ 88926 h 88926"/>
              <a:gd name="connsiteX0" fmla="*/ 0 w 514881"/>
              <a:gd name="connsiteY0" fmla="*/ 16952 h 16952"/>
              <a:gd name="connsiteX1" fmla="*/ 514881 w 514881"/>
              <a:gd name="connsiteY1" fmla="*/ 0 h 16952"/>
              <a:gd name="connsiteX0" fmla="*/ 0 w 514881"/>
              <a:gd name="connsiteY0" fmla="*/ 79900 h 79900"/>
              <a:gd name="connsiteX1" fmla="*/ 514881 w 514881"/>
              <a:gd name="connsiteY1" fmla="*/ 62948 h 79900"/>
              <a:gd name="connsiteX0" fmla="*/ 0 w 514881"/>
              <a:gd name="connsiteY0" fmla="*/ 120695 h 120695"/>
              <a:gd name="connsiteX1" fmla="*/ 514881 w 514881"/>
              <a:gd name="connsiteY1" fmla="*/ 103743 h 12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881" h="120695">
                <a:moveTo>
                  <a:pt x="0" y="120695"/>
                </a:moveTo>
                <a:cubicBezTo>
                  <a:pt x="152377" y="-29335"/>
                  <a:pt x="343254" y="-44611"/>
                  <a:pt x="514881" y="1037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88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Some functions can be represented by a set of pairs 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element in the domain of the function,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corresponding value in its range </a:t>
                </a:r>
              </a:p>
              <a:p>
                <a:pPr lvl="1"/>
                <a:r>
                  <a:rPr lang="en-US" dirty="0"/>
                  <a:t>For such a set to define a function,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occur at </a:t>
                </a:r>
                <a:br>
                  <a:rPr lang="en-US" dirty="0"/>
                </a:br>
                <a:r>
                  <a:rPr lang="en-US" dirty="0"/>
                  <a:t>most once as the first element </a:t>
                </a:r>
                <a:br>
                  <a:rPr lang="en-US" dirty="0"/>
                </a:br>
                <a:r>
                  <a:rPr lang="en-US" dirty="0"/>
                  <a:t>of a pair.</a:t>
                </a:r>
              </a:p>
              <a:p>
                <a:pPr lvl="1"/>
                <a:r>
                  <a:rPr lang="en-US" dirty="0"/>
                  <a:t>If this is not satisfied, the set is </a:t>
                </a:r>
                <a:br>
                  <a:rPr lang="en-US" dirty="0"/>
                </a:br>
                <a:r>
                  <a:rPr lang="en-US" dirty="0"/>
                  <a:t>called a relation.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r="-2100" b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F2215A93-9168-B145-A5F8-E21FAF2D547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77BC776-B10A-1C45-BB47-E20545EDEDD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Relations 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AC8683-8760-4E4C-B55D-5463AD8CA5AE}"/>
              </a:ext>
            </a:extLst>
          </p:cNvPr>
          <p:cNvSpPr/>
          <p:nvPr/>
        </p:nvSpPr>
        <p:spPr>
          <a:xfrm>
            <a:off x="7239000" y="4419601"/>
            <a:ext cx="914400" cy="19811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EB8BB9-AB2D-3342-BB2B-2EB1D1118D60}"/>
              </a:ext>
            </a:extLst>
          </p:cNvPr>
          <p:cNvSpPr/>
          <p:nvPr/>
        </p:nvSpPr>
        <p:spPr>
          <a:xfrm>
            <a:off x="7696200" y="4768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BFFEEA-770F-324F-92F5-348C69D548E1}"/>
              </a:ext>
            </a:extLst>
          </p:cNvPr>
          <p:cNvSpPr/>
          <p:nvPr/>
        </p:nvSpPr>
        <p:spPr>
          <a:xfrm>
            <a:off x="7696200" y="5317867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6BAE7F-4BBF-C642-BD37-5B909D4FBCFC}"/>
              </a:ext>
            </a:extLst>
          </p:cNvPr>
          <p:cNvSpPr/>
          <p:nvPr/>
        </p:nvSpPr>
        <p:spPr>
          <a:xfrm>
            <a:off x="7696200" y="5911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9B2F7-EE08-014D-AE64-C7F80A3922B3}"/>
              </a:ext>
            </a:extLst>
          </p:cNvPr>
          <p:cNvSpPr txBox="1"/>
          <p:nvPr/>
        </p:nvSpPr>
        <p:spPr>
          <a:xfrm>
            <a:off x="7393377" y="4496083"/>
            <a:ext cx="301686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2</a:t>
            </a:r>
          </a:p>
          <a:p>
            <a:pPr>
              <a:lnSpc>
                <a:spcPct val="200000"/>
              </a:lnSpc>
            </a:pPr>
            <a:r>
              <a:rPr lang="en-US" dirty="0"/>
              <a:t>4</a:t>
            </a:r>
          </a:p>
          <a:p>
            <a:pPr>
              <a:lnSpc>
                <a:spcPct val="200000"/>
              </a:lnSpc>
            </a:pPr>
            <a:r>
              <a:rPr lang="en-US" dirty="0"/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592730-9E48-CD4F-BB22-7F69EA243969}"/>
              </a:ext>
            </a:extLst>
          </p:cNvPr>
          <p:cNvSpPr/>
          <p:nvPr/>
        </p:nvSpPr>
        <p:spPr>
          <a:xfrm>
            <a:off x="9829800" y="4419601"/>
            <a:ext cx="914400" cy="19811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81F743-D818-9340-B9C0-B629A22FB11D}"/>
              </a:ext>
            </a:extLst>
          </p:cNvPr>
          <p:cNvSpPr/>
          <p:nvPr/>
        </p:nvSpPr>
        <p:spPr>
          <a:xfrm>
            <a:off x="10058400" y="4768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82FD53-5653-A64C-8F2F-28FB9D29F4EF}"/>
              </a:ext>
            </a:extLst>
          </p:cNvPr>
          <p:cNvSpPr/>
          <p:nvPr/>
        </p:nvSpPr>
        <p:spPr>
          <a:xfrm>
            <a:off x="10058400" y="5317867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52077-49A3-3249-9BBF-F4BA56AFC805}"/>
              </a:ext>
            </a:extLst>
          </p:cNvPr>
          <p:cNvSpPr/>
          <p:nvPr/>
        </p:nvSpPr>
        <p:spPr>
          <a:xfrm>
            <a:off x="10058400" y="5911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641D2-B371-AB44-A8C6-E9CE0171A501}"/>
              </a:ext>
            </a:extLst>
          </p:cNvPr>
          <p:cNvSpPr txBox="1"/>
          <p:nvPr/>
        </p:nvSpPr>
        <p:spPr>
          <a:xfrm>
            <a:off x="10290114" y="4496083"/>
            <a:ext cx="301686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1</a:t>
            </a:r>
          </a:p>
          <a:p>
            <a:pPr>
              <a:lnSpc>
                <a:spcPct val="200000"/>
              </a:lnSpc>
            </a:pPr>
            <a:r>
              <a:rPr lang="en-US" dirty="0"/>
              <a:t>3</a:t>
            </a:r>
          </a:p>
          <a:p>
            <a:pPr>
              <a:lnSpc>
                <a:spcPct val="200000"/>
              </a:lnSpc>
            </a:pPr>
            <a:r>
              <a:rPr lang="en-US" dirty="0"/>
              <a:t>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0647AC-3BBA-FA4F-998A-33FE86200F30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7879080" y="5410200"/>
            <a:ext cx="217932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3911521-A944-8F48-91E7-D9C1D858A4E8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7879080" y="4860667"/>
            <a:ext cx="2179320" cy="5495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0B6DD1-E41C-B448-AB44-DDBC3032F094}"/>
              </a:ext>
            </a:extLst>
          </p:cNvPr>
          <p:cNvCxnSpPr>
            <a:cxnSpLocks/>
            <a:stCxn id="27" idx="6"/>
            <a:endCxn id="34" idx="1"/>
          </p:cNvCxnSpPr>
          <p:nvPr/>
        </p:nvCxnSpPr>
        <p:spPr>
          <a:xfrm>
            <a:off x="7879080" y="4860667"/>
            <a:ext cx="2206102" cy="107771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1E3EAD-620F-FF45-A4F8-242E81CFCCF6}"/>
                  </a:ext>
                </a:extLst>
              </p:cNvPr>
              <p:cNvSpPr/>
              <p:nvPr/>
            </p:nvSpPr>
            <p:spPr>
              <a:xfrm>
                <a:off x="8664183" y="3985073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1E3EAD-620F-FF45-A4F8-242E81CFC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183" y="3985073"/>
                <a:ext cx="3802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6FA6B28-A5CC-A047-91DC-E2C0E2A4D82E}"/>
                  </a:ext>
                </a:extLst>
              </p:cNvPr>
              <p:cNvSpPr/>
              <p:nvPr/>
            </p:nvSpPr>
            <p:spPr>
              <a:xfrm>
                <a:off x="7469424" y="3993803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6FA6B28-A5CC-A047-91DC-E2C0E2A4D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424" y="3993803"/>
                <a:ext cx="4512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2FF13E-3165-BE45-95DF-7BA7C4DC3130}"/>
                  </a:ext>
                </a:extLst>
              </p:cNvPr>
              <p:cNvSpPr/>
              <p:nvPr/>
            </p:nvSpPr>
            <p:spPr>
              <a:xfrm>
                <a:off x="10075031" y="3993803"/>
                <a:ext cx="456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2FF13E-3165-BE45-95DF-7BA7C4DC3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1" y="3993803"/>
                <a:ext cx="456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41">
            <a:extLst>
              <a:ext uri="{FF2B5EF4-FFF2-40B4-BE49-F238E27FC236}">
                <a16:creationId xmlns:a16="http://schemas.microsoft.com/office/drawing/2014/main" id="{75394601-3DA2-5040-8950-173B683DEFE0}"/>
              </a:ext>
            </a:extLst>
          </p:cNvPr>
          <p:cNvSpPr/>
          <p:nvPr/>
        </p:nvSpPr>
        <p:spPr>
          <a:xfrm>
            <a:off x="8592209" y="4409660"/>
            <a:ext cx="514881" cy="120695"/>
          </a:xfrm>
          <a:custGeom>
            <a:avLst/>
            <a:gdLst>
              <a:gd name="connsiteX0" fmla="*/ 0 w 832514"/>
              <a:gd name="connsiteY0" fmla="*/ 370570 h 370570"/>
              <a:gd name="connsiteX1" fmla="*/ 341194 w 832514"/>
              <a:gd name="connsiteY1" fmla="*/ 2080 h 370570"/>
              <a:gd name="connsiteX2" fmla="*/ 832514 w 832514"/>
              <a:gd name="connsiteY2" fmla="*/ 247740 h 370570"/>
              <a:gd name="connsiteX0" fmla="*/ 0 w 707386"/>
              <a:gd name="connsiteY0" fmla="*/ 163004 h 251930"/>
              <a:gd name="connsiteX1" fmla="*/ 216066 w 707386"/>
              <a:gd name="connsiteY1" fmla="*/ 6270 h 251930"/>
              <a:gd name="connsiteX2" fmla="*/ 707386 w 707386"/>
              <a:gd name="connsiteY2" fmla="*/ 251930 h 251930"/>
              <a:gd name="connsiteX0" fmla="*/ 0 w 707386"/>
              <a:gd name="connsiteY0" fmla="*/ 0 h 88926"/>
              <a:gd name="connsiteX1" fmla="*/ 707386 w 707386"/>
              <a:gd name="connsiteY1" fmla="*/ 88926 h 88926"/>
              <a:gd name="connsiteX0" fmla="*/ 0 w 514881"/>
              <a:gd name="connsiteY0" fmla="*/ 16952 h 16952"/>
              <a:gd name="connsiteX1" fmla="*/ 514881 w 514881"/>
              <a:gd name="connsiteY1" fmla="*/ 0 h 16952"/>
              <a:gd name="connsiteX0" fmla="*/ 0 w 514881"/>
              <a:gd name="connsiteY0" fmla="*/ 79900 h 79900"/>
              <a:gd name="connsiteX1" fmla="*/ 514881 w 514881"/>
              <a:gd name="connsiteY1" fmla="*/ 62948 h 79900"/>
              <a:gd name="connsiteX0" fmla="*/ 0 w 514881"/>
              <a:gd name="connsiteY0" fmla="*/ 120695 h 120695"/>
              <a:gd name="connsiteX1" fmla="*/ 514881 w 514881"/>
              <a:gd name="connsiteY1" fmla="*/ 103743 h 12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881" h="120695">
                <a:moveTo>
                  <a:pt x="0" y="120695"/>
                </a:moveTo>
                <a:cubicBezTo>
                  <a:pt x="152377" y="-29335"/>
                  <a:pt x="343254" y="-44611"/>
                  <a:pt x="514881" y="1037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4C1139-DD37-DD4F-BFE5-A292C10747F9}"/>
              </a:ext>
            </a:extLst>
          </p:cNvPr>
          <p:cNvCxnSpPr>
            <a:cxnSpLocks/>
            <a:stCxn id="29" idx="6"/>
            <a:endCxn id="34" idx="2"/>
          </p:cNvCxnSpPr>
          <p:nvPr/>
        </p:nvCxnSpPr>
        <p:spPr>
          <a:xfrm>
            <a:off x="7879080" y="6003667"/>
            <a:ext cx="217932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897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behavior of functions:</a:t>
                </a:r>
              </a:p>
              <a:p>
                <a:pPr lvl="1"/>
                <a:r>
                  <a:rPr lang="en-US" dirty="0"/>
                  <a:t>f has order at most g: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has order at least g: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has the same order of magnitude as 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517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7616A0-64F2-7B43-856B-6F554316629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B5F455-861E-F844-BB42-5BB3EDEAE06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721047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=9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+300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F491CD-CE67-7B47-BB47-302DD308E62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B5A254-8978-6843-81C1-6D12FB25A1D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Examples</a:t>
            </a:r>
          </a:p>
        </p:txBody>
      </p:sp>
    </p:spTree>
    <p:extLst>
      <p:ext uri="{BB962C8B-B14F-4D97-AF65-F5344CB8AC3E}">
        <p14:creationId xmlns:p14="http://schemas.microsoft.com/office/powerpoint/2010/main" val="1365960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 numCol="2">
                <a:normAutofit/>
              </a:bodyPr>
              <a:lstStyle/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=9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+300</m:t>
                    </m:r>
                  </m:oMath>
                </a14:m>
                <a:endParaRPr lang="en-US" dirty="0"/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0B1A1C-04C1-C145-A483-AE863731785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27654A-D8F4-874D-AB11-1C8181B3990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C8D179-1636-894B-985A-9338E96EB15A}"/>
                  </a:ext>
                </a:extLst>
              </p:cNvPr>
              <p:cNvSpPr/>
              <p:nvPr/>
            </p:nvSpPr>
            <p:spPr>
              <a:xfrm>
                <a:off x="3488586" y="5541743"/>
                <a:ext cx="52148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))?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C8D179-1636-894B-985A-9338E96EB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86" y="5541743"/>
                <a:ext cx="5214826" cy="646331"/>
              </a:xfrm>
              <a:prstGeom prst="rect">
                <a:avLst/>
              </a:prstGeom>
              <a:blipFill>
                <a:blip r:embed="rId3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16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318" name="Picture 1038" descr="C:\My Documents\Karen\Work\UMLCG\SIMPLIFY.GIF">
            <a:extLst>
              <a:ext uri="{FF2B5EF4-FFF2-40B4-BE49-F238E27FC236}">
                <a16:creationId xmlns:a16="http://schemas.microsoft.com/office/drawing/2014/main" id="{FE374757-BD48-E14F-B774-AA40F477C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765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307" name="Rectangle 1027">
            <a:extLst>
              <a:ext uri="{FF2B5EF4-FFF2-40B4-BE49-F238E27FC236}">
                <a16:creationId xmlns:a16="http://schemas.microsoft.com/office/drawing/2014/main" id="{9452871D-CBAA-2241-A7D8-8F8B94819D5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 numCol="2">
            <a:normAutofit lnSpcReduction="10000"/>
          </a:bodyPr>
          <a:lstStyle/>
          <a:p>
            <a:pPr>
              <a:lnSpc>
                <a:spcPct val="210000"/>
              </a:lnSpc>
            </a:pPr>
            <a:r>
              <a:rPr lang="en-US" altLang="en-US" dirty="0"/>
              <a:t>Voronoi diagram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simplifying polygons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shape similarity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convex hull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maintaining line arrangements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polygon partitioning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nearest neighbor search</a:t>
            </a:r>
          </a:p>
          <a:p>
            <a:pPr>
              <a:lnSpc>
                <a:spcPct val="150000"/>
              </a:lnSpc>
            </a:pPr>
            <a:r>
              <a:rPr lang="en-US" altLang="en-US" dirty="0" err="1"/>
              <a:t>kd</a:t>
            </a:r>
            <a:r>
              <a:rPr lang="en-US" altLang="en-US" dirty="0"/>
              <a:t>-trees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D97CE8-B72C-EB43-A010-E71DEA0845E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329854-7B8E-1848-BC52-6EBEF9BADBB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Typical Computational Geometry Problems</a:t>
            </a:r>
            <a:endParaRPr lang="en-US" dirty="0"/>
          </a:p>
        </p:txBody>
      </p:sp>
      <p:pic>
        <p:nvPicPr>
          <p:cNvPr id="866310" name="Picture 1030" descr="C:\My Documents\Karen\Work\UMLCG\CONVEX_H.GIF">
            <a:extLst>
              <a:ext uri="{FF2B5EF4-FFF2-40B4-BE49-F238E27FC236}">
                <a16:creationId xmlns:a16="http://schemas.microsoft.com/office/drawing/2014/main" id="{7AF66E6B-549E-D847-95B8-E24333F4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45" y="490555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1" name="Picture 1031" descr="C:\My Documents\Karen\Work\UMLCG\MAINTAIN.GIF">
            <a:extLst>
              <a:ext uri="{FF2B5EF4-FFF2-40B4-BE49-F238E27FC236}">
                <a16:creationId xmlns:a16="http://schemas.microsoft.com/office/drawing/2014/main" id="{9FFBEA9C-AEA6-8E42-A419-47D8FD466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267" y="166879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2" name="Picture 1032" descr="C:\My Documents\Karen\Work\UMLCG\POLYGON_.GIF">
            <a:extLst>
              <a:ext uri="{FF2B5EF4-FFF2-40B4-BE49-F238E27FC236}">
                <a16:creationId xmlns:a16="http://schemas.microsoft.com/office/drawing/2014/main" id="{A1362AD6-AA6E-8448-B083-E2F2D2B5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763" y="287442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3" name="Picture 1033" descr="C:\My Documents\Karen\Work\UMLCG\NEAREST_.GIF">
            <a:extLst>
              <a:ext uri="{FF2B5EF4-FFF2-40B4-BE49-F238E27FC236}">
                <a16:creationId xmlns:a16="http://schemas.microsoft.com/office/drawing/2014/main" id="{742EF151-2529-0A4F-9C61-FFE30A6D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267" y="411098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5" name="Picture 1035" descr="C:\My Documents\Karen\Work\UMLCG\VORONOI_.GIF">
            <a:extLst>
              <a:ext uri="{FF2B5EF4-FFF2-40B4-BE49-F238E27FC236}">
                <a16:creationId xmlns:a16="http://schemas.microsoft.com/office/drawing/2014/main" id="{8CD78354-517E-BD4D-832B-18BAFC7F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43" y="139756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6" name="Picture 1036" descr="C:\My Documents\Karen\Work\UMLCG\KD_TREES.GIF">
            <a:extLst>
              <a:ext uri="{FF2B5EF4-FFF2-40B4-BE49-F238E27FC236}">
                <a16:creationId xmlns:a16="http://schemas.microsoft.com/office/drawing/2014/main" id="{87421248-C71E-BB46-97B0-E4D9A4356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509598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7" name="Picture 1037" descr="C:\My Documents\Karen\Work\UMLCG\SHAPE_SI.GIF">
            <a:extLst>
              <a:ext uri="{FF2B5EF4-FFF2-40B4-BE49-F238E27FC236}">
                <a16:creationId xmlns:a16="http://schemas.microsoft.com/office/drawing/2014/main" id="{429BFE5B-D0C8-9340-83FD-A3DEDB0F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6347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52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8193443" cy="4824960"/>
              </a:xfrm>
            </p:spPr>
            <p:txBody>
              <a:bodyPr>
                <a:normAutofit fontScale="92500"/>
              </a:bodyPr>
              <a:lstStyle/>
              <a:p>
                <a:pPr lvl="1"/>
                <a:r>
                  <a:rPr lang="en-US" dirty="0"/>
                  <a:t>A graph is construct of two finite sets</a:t>
                </a:r>
              </a:p>
              <a:p>
                <a:pPr lvl="2"/>
                <a:r>
                  <a:rPr lang="en-US" dirty="0"/>
                  <a:t>Vertices,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; Edges, 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walk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a sequence of 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,…,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path</a:t>
                </a:r>
                <a:r>
                  <a:rPr lang="en-US" dirty="0"/>
                  <a:t> is a walk in which </a:t>
                </a:r>
                <a:r>
                  <a:rPr lang="en-US" u="sng" dirty="0"/>
                  <a:t>no edge is repeated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simple path </a:t>
                </a:r>
                <a:r>
                  <a:rPr lang="en-US" dirty="0"/>
                  <a:t>is a path in which </a:t>
                </a:r>
                <a:r>
                  <a:rPr lang="en-US" u="sng" dirty="0"/>
                  <a:t>no vertex is repeated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cycle</a:t>
                </a:r>
                <a:r>
                  <a:rPr lang="en-US" dirty="0"/>
                  <a:t> with base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walk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itself with </a:t>
                </a:r>
                <a:r>
                  <a:rPr lang="en-US" u="sng" dirty="0"/>
                  <a:t>no repeated edges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loop</a:t>
                </a:r>
                <a:r>
                  <a:rPr lang="en-US" dirty="0"/>
                  <a:t> is an edge from a </a:t>
                </a:r>
                <a:r>
                  <a:rPr lang="en-US" u="sng" dirty="0"/>
                  <a:t>vertex to itself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8193443" cy="4824960"/>
              </a:xfrm>
              <a:blipFill>
                <a:blip r:embed="rId2"/>
                <a:stretch>
                  <a:fillRect r="-2322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B30961-B288-E54A-A646-E9F380F5C23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0A2C93-2C63-AC47-814A-C129A6639BB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 and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1A57A9-741A-754E-9582-E65D6EA821D5}"/>
                  </a:ext>
                </a:extLst>
              </p:cNvPr>
              <p:cNvSpPr txBox="1"/>
              <p:nvPr/>
            </p:nvSpPr>
            <p:spPr>
              <a:xfrm>
                <a:off x="10557927" y="2477240"/>
                <a:ext cx="552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1A57A9-741A-754E-9582-E65D6EA82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927" y="2477240"/>
                <a:ext cx="55278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A7ED-C988-F942-8BD8-CA8CD50E7D98}"/>
                  </a:ext>
                </a:extLst>
              </p:cNvPr>
              <p:cNvSpPr txBox="1"/>
              <p:nvPr/>
            </p:nvSpPr>
            <p:spPr>
              <a:xfrm>
                <a:off x="8475433" y="4810446"/>
                <a:ext cx="559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A7ED-C988-F942-8BD8-CA8CD50E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33" y="4810446"/>
                <a:ext cx="55989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6CE93D-4997-A745-AD73-85309D728EC8}"/>
                  </a:ext>
                </a:extLst>
              </p:cNvPr>
              <p:cNvSpPr txBox="1"/>
              <p:nvPr/>
            </p:nvSpPr>
            <p:spPr>
              <a:xfrm>
                <a:off x="11440298" y="5024735"/>
                <a:ext cx="559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6CE93D-4997-A745-AD73-85309D72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298" y="5024735"/>
                <a:ext cx="55989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7F5A88-C4EA-F74B-81F9-EA46726B07EE}"/>
              </a:ext>
            </a:extLst>
          </p:cNvPr>
          <p:cNvCxnSpPr>
            <a:stCxn id="17" idx="7"/>
            <a:endCxn id="18" idx="3"/>
          </p:cNvCxnSpPr>
          <p:nvPr/>
        </p:nvCxnSpPr>
        <p:spPr>
          <a:xfrm flipV="1">
            <a:off x="9165558" y="3192321"/>
            <a:ext cx="1487070" cy="1600686"/>
          </a:xfrm>
          <a:prstGeom prst="line">
            <a:avLst/>
          </a:prstGeom>
          <a:ln w="5715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D28B1E-2E52-EF45-98EF-3142454E852C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9205316" y="4888992"/>
            <a:ext cx="2190572" cy="101389"/>
          </a:xfrm>
          <a:prstGeom prst="line">
            <a:avLst/>
          </a:prstGeom>
          <a:ln w="5715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5FC4643-3568-C343-BC01-8A5C9D8B099A}"/>
              </a:ext>
            </a:extLst>
          </p:cNvPr>
          <p:cNvSpPr/>
          <p:nvPr/>
        </p:nvSpPr>
        <p:spPr>
          <a:xfrm rot="20295634">
            <a:off x="10824688" y="3020393"/>
            <a:ext cx="725968" cy="199437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0A5BF-D1E3-C24D-A655-1A55216E361B}"/>
                  </a:ext>
                </a:extLst>
              </p:cNvPr>
              <p:cNvSpPr txBox="1"/>
              <p:nvPr/>
            </p:nvSpPr>
            <p:spPr>
              <a:xfrm>
                <a:off x="11500157" y="3596075"/>
                <a:ext cx="539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0A5BF-D1E3-C24D-A655-1A55216E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157" y="3596075"/>
                <a:ext cx="5394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96A39F-44C2-ED44-85A7-345AEC6DCFFC}"/>
                  </a:ext>
                </a:extLst>
              </p:cNvPr>
              <p:cNvSpPr txBox="1"/>
              <p:nvPr/>
            </p:nvSpPr>
            <p:spPr>
              <a:xfrm>
                <a:off x="10427314" y="4014548"/>
                <a:ext cx="539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96A39F-44C2-ED44-85A7-345AEC6DC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314" y="4014548"/>
                <a:ext cx="53944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9773C0-1C9C-8142-8F12-EA99B5BA061D}"/>
                  </a:ext>
                </a:extLst>
              </p:cNvPr>
              <p:cNvSpPr txBox="1"/>
              <p:nvPr/>
            </p:nvSpPr>
            <p:spPr>
              <a:xfrm>
                <a:off x="9358840" y="3620240"/>
                <a:ext cx="532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9773C0-1C9C-8142-8F12-EA99B5BA0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840" y="3620240"/>
                <a:ext cx="53232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73C0B4-F2CA-1441-A9A9-F3402DBC59F5}"/>
                  </a:ext>
                </a:extLst>
              </p:cNvPr>
              <p:cNvSpPr txBox="1"/>
              <p:nvPr/>
            </p:nvSpPr>
            <p:spPr>
              <a:xfrm>
                <a:off x="9920000" y="4828068"/>
                <a:ext cx="539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73C0B4-F2CA-1441-A9A9-F3402DBC5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000" y="4828068"/>
                <a:ext cx="53944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7DE389C-99C0-024B-997E-0D9D564FFB43}"/>
              </a:ext>
            </a:extLst>
          </p:cNvPr>
          <p:cNvSpPr>
            <a:spLocks noChangeAspect="1"/>
          </p:cNvSpPr>
          <p:nvPr/>
        </p:nvSpPr>
        <p:spPr>
          <a:xfrm>
            <a:off x="8933829" y="4753249"/>
            <a:ext cx="271486" cy="2714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CF408D-8AC6-1D42-AADB-5A2A76E9701B}"/>
              </a:ext>
            </a:extLst>
          </p:cNvPr>
          <p:cNvSpPr>
            <a:spLocks noChangeAspect="1"/>
          </p:cNvSpPr>
          <p:nvPr/>
        </p:nvSpPr>
        <p:spPr>
          <a:xfrm>
            <a:off x="10612870" y="2960593"/>
            <a:ext cx="271486" cy="2714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7BE070-1D97-214B-811E-49EFA83040A0}"/>
              </a:ext>
            </a:extLst>
          </p:cNvPr>
          <p:cNvSpPr>
            <a:spLocks noChangeAspect="1"/>
          </p:cNvSpPr>
          <p:nvPr/>
        </p:nvSpPr>
        <p:spPr>
          <a:xfrm>
            <a:off x="11395887" y="4854638"/>
            <a:ext cx="271486" cy="2714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1138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4933630" cy="482496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 tree is a directed graph that has no cycles, and that has one distinct vertex (the root)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8E1FC-7B55-B749-9F53-DFC5C07E31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B711E-C482-9444-ADD7-93EA4C979CC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F14C0A-F1C9-4344-BBAF-8A44A86960F2}"/>
              </a:ext>
            </a:extLst>
          </p:cNvPr>
          <p:cNvSpPr>
            <a:spLocks noChangeAspect="1"/>
          </p:cNvSpPr>
          <p:nvPr/>
        </p:nvSpPr>
        <p:spPr>
          <a:xfrm>
            <a:off x="7560041" y="5136083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33A234-1E3E-4A49-8220-AB86C1AB85CF}"/>
              </a:ext>
            </a:extLst>
          </p:cNvPr>
          <p:cNvSpPr>
            <a:spLocks noChangeAspect="1"/>
          </p:cNvSpPr>
          <p:nvPr/>
        </p:nvSpPr>
        <p:spPr>
          <a:xfrm>
            <a:off x="6392114" y="5136083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2F793B-226A-494D-A052-72F162E5BF11}"/>
              </a:ext>
            </a:extLst>
          </p:cNvPr>
          <p:cNvCxnSpPr>
            <a:cxnSpLocks/>
            <a:stCxn id="12" idx="3"/>
            <a:endCxn id="6" idx="0"/>
          </p:cNvCxnSpPr>
          <p:nvPr/>
        </p:nvCxnSpPr>
        <p:spPr>
          <a:xfrm flipH="1">
            <a:off x="6757874" y="4136575"/>
            <a:ext cx="325332" cy="999508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722798-E98E-5644-AF11-4A0043D5CE36}"/>
              </a:ext>
            </a:extLst>
          </p:cNvPr>
          <p:cNvCxnSpPr>
            <a:cxnSpLocks/>
            <a:stCxn id="12" idx="5"/>
            <a:endCxn id="5" idx="0"/>
          </p:cNvCxnSpPr>
          <p:nvPr/>
        </p:nvCxnSpPr>
        <p:spPr>
          <a:xfrm>
            <a:off x="7600468" y="4136575"/>
            <a:ext cx="325333" cy="999508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3A4D848-CFC8-F948-A5BF-DE336E3BCAD6}"/>
              </a:ext>
            </a:extLst>
          </p:cNvPr>
          <p:cNvSpPr>
            <a:spLocks noChangeAspect="1"/>
          </p:cNvSpPr>
          <p:nvPr/>
        </p:nvSpPr>
        <p:spPr>
          <a:xfrm>
            <a:off x="8007909" y="3512184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917CC-E48E-F548-A379-8C17CFFAE715}"/>
              </a:ext>
            </a:extLst>
          </p:cNvPr>
          <p:cNvSpPr>
            <a:spLocks noChangeAspect="1"/>
          </p:cNvSpPr>
          <p:nvPr/>
        </p:nvSpPr>
        <p:spPr>
          <a:xfrm>
            <a:off x="6976077" y="3512184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F47409-CD19-574C-8AAD-F993BC1EC9EC}"/>
              </a:ext>
            </a:extLst>
          </p:cNvPr>
          <p:cNvSpPr>
            <a:spLocks noChangeAspect="1"/>
          </p:cNvSpPr>
          <p:nvPr/>
        </p:nvSpPr>
        <p:spPr>
          <a:xfrm>
            <a:off x="9039741" y="3512184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666697-E47D-3D44-A7F8-06B28ACD462C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H="1">
            <a:off x="7341837" y="2512675"/>
            <a:ext cx="773201" cy="999509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5296EB-46D5-E046-9AF0-77112056C6A5}"/>
              </a:ext>
            </a:extLst>
          </p:cNvPr>
          <p:cNvCxnSpPr>
            <a:cxnSpLocks/>
            <a:stCxn id="17" idx="5"/>
            <a:endCxn id="13" idx="0"/>
          </p:cNvCxnSpPr>
          <p:nvPr/>
        </p:nvCxnSpPr>
        <p:spPr>
          <a:xfrm>
            <a:off x="8632300" y="2512675"/>
            <a:ext cx="773201" cy="999509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3CF77C-886A-4D49-BDD5-FB64AA17EDE6}"/>
              </a:ext>
            </a:extLst>
          </p:cNvPr>
          <p:cNvCxnSpPr>
            <a:cxnSpLocks/>
            <a:stCxn id="17" idx="4"/>
            <a:endCxn id="11" idx="0"/>
          </p:cNvCxnSpPr>
          <p:nvPr/>
        </p:nvCxnSpPr>
        <p:spPr>
          <a:xfrm>
            <a:off x="8373669" y="2619804"/>
            <a:ext cx="0" cy="892380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D6AF4E4-9C0B-8344-930A-108C09E8633D}"/>
              </a:ext>
            </a:extLst>
          </p:cNvPr>
          <p:cNvSpPr>
            <a:spLocks noChangeAspect="1"/>
          </p:cNvSpPr>
          <p:nvPr/>
        </p:nvSpPr>
        <p:spPr>
          <a:xfrm>
            <a:off x="8007909" y="1888284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C16F65-8FAF-B54A-BD37-BB736FC4A2D2}"/>
              </a:ext>
            </a:extLst>
          </p:cNvPr>
          <p:cNvSpPr txBox="1"/>
          <p:nvPr/>
        </p:nvSpPr>
        <p:spPr>
          <a:xfrm>
            <a:off x="8700277" y="1697153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A029E-FB09-1245-8EA4-0841C2B2EB43}"/>
              </a:ext>
            </a:extLst>
          </p:cNvPr>
          <p:cNvSpPr txBox="1"/>
          <p:nvPr/>
        </p:nvSpPr>
        <p:spPr>
          <a:xfrm>
            <a:off x="6108879" y="3688341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A63DEB-CD04-9D4F-AF0E-AE5835616486}"/>
              </a:ext>
            </a:extLst>
          </p:cNvPr>
          <p:cNvSpPr txBox="1"/>
          <p:nvPr/>
        </p:nvSpPr>
        <p:spPr>
          <a:xfrm>
            <a:off x="6108879" y="482234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19A70-70BF-7C4A-80A9-29A755D2EDF7}"/>
              </a:ext>
            </a:extLst>
          </p:cNvPr>
          <p:cNvSpPr txBox="1"/>
          <p:nvPr/>
        </p:nvSpPr>
        <p:spPr>
          <a:xfrm>
            <a:off x="8411447" y="5517549"/>
            <a:ext cx="5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A3777-9CAC-B248-B7E2-94569C78C7FD}"/>
              </a:ext>
            </a:extLst>
          </p:cNvPr>
          <p:cNvSpPr txBox="1"/>
          <p:nvPr/>
        </p:nvSpPr>
        <p:spPr>
          <a:xfrm>
            <a:off x="9842527" y="407595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C7E8BEE-8075-CA4F-AA39-E5E1C2FCFDEE}"/>
              </a:ext>
            </a:extLst>
          </p:cNvPr>
          <p:cNvSpPr/>
          <p:nvPr/>
        </p:nvSpPr>
        <p:spPr>
          <a:xfrm>
            <a:off x="5763842" y="3512184"/>
            <a:ext cx="502219" cy="235541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9BC0791-2AB2-834D-BB00-065BFE81846E}"/>
              </a:ext>
            </a:extLst>
          </p:cNvPr>
          <p:cNvSpPr/>
          <p:nvPr/>
        </p:nvSpPr>
        <p:spPr>
          <a:xfrm rot="10800000">
            <a:off x="10439400" y="1697153"/>
            <a:ext cx="502219" cy="418972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8B90FB-7EF7-3A44-BFA5-A78529246D6F}"/>
              </a:ext>
            </a:extLst>
          </p:cNvPr>
          <p:cNvSpPr txBox="1"/>
          <p:nvPr/>
        </p:nvSpPr>
        <p:spPr>
          <a:xfrm>
            <a:off x="11113475" y="3688341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78051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 proof is a sequence of steps that lead from some known facts to the desired conclusion; each step must be obviously correct</a:t>
                </a:r>
              </a:p>
              <a:p>
                <a:r>
                  <a:rPr lang="en-US" dirty="0"/>
                  <a:t>Proof by contradiction:</a:t>
                </a:r>
              </a:p>
              <a:p>
                <a:pPr lvl="1"/>
                <a:r>
                  <a:rPr lang="en-US" dirty="0"/>
                  <a:t>To prove some fact P, we show that “not P” is false</a:t>
                </a:r>
              </a:p>
              <a:p>
                <a:pPr lvl="1"/>
                <a:r>
                  <a:rPr lang="en-US" dirty="0"/>
                  <a:t>That is, we suppose “not P” and demonstrate that it leads to an obviously wrong result </a:t>
                </a:r>
              </a:p>
              <a:p>
                <a:pPr lvl="1"/>
                <a:r>
                  <a:rPr lang="en-US" dirty="0"/>
                  <a:t>E.g.: Prove that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2 </m:t>
                        </m:r>
                      </m:e>
                    </m:rad>
                  </m:oMath>
                </a14:m>
                <a:r>
                  <a:rPr lang="en-US" dirty="0"/>
                  <a:t> is not rational. Suppose that is rational, that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where n and m do not have common factors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84" r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78EF82-1926-A24D-817D-25AB24010DE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6F1087-BF8F-EB4A-8843-5C4C02969F7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techniques</a:t>
            </a:r>
          </a:p>
        </p:txBody>
      </p:sp>
    </p:spTree>
    <p:extLst>
      <p:ext uri="{BB962C8B-B14F-4D97-AF65-F5344CB8AC3E}">
        <p14:creationId xmlns:p14="http://schemas.microsoft.com/office/powerpoint/2010/main" val="3863712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Proof by induction</a:t>
                </a:r>
              </a:p>
              <a:p>
                <a:pPr lvl="1"/>
                <a:r>
                  <a:rPr lang="en-US" dirty="0"/>
                  <a:t>We show that some fact is true for every natural number n, using two arguments:</a:t>
                </a:r>
              </a:p>
              <a:p>
                <a:pPr lvl="2"/>
                <a:r>
                  <a:rPr lang="en-US" dirty="0"/>
                  <a:t>Base: It is true for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en-US" dirty="0"/>
                  <a:t> (or for some small number)</a:t>
                </a:r>
              </a:p>
              <a:p>
                <a:pPr lvl="2"/>
                <a:r>
                  <a:rPr lang="en-US" dirty="0"/>
                  <a:t>Step: If it is true for n, then it is true for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E.g.: prove that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1+2+…+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+1)/2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7FEF01-B377-CD4C-AB4A-05FB381ECF9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38D594-B0D1-854E-9DCC-8F24E947489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Proof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8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571614" cy="4824960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en-US" dirty="0"/>
              <a:t>Computer Graphics</a:t>
            </a:r>
          </a:p>
          <a:p>
            <a:pPr lvl="1"/>
            <a:r>
              <a:rPr lang="en-US" dirty="0"/>
              <a:t>Robotics motion planning</a:t>
            </a:r>
          </a:p>
          <a:p>
            <a:pPr lvl="1"/>
            <a:r>
              <a:rPr lang="en-US" dirty="0"/>
              <a:t>Geographic Information</a:t>
            </a:r>
          </a:p>
          <a:p>
            <a:pPr lvl="1"/>
            <a:r>
              <a:rPr lang="en-US" dirty="0"/>
              <a:t>CAD/CAM</a:t>
            </a:r>
          </a:p>
          <a:p>
            <a:pPr lvl="1"/>
            <a:r>
              <a:rPr lang="en-US" dirty="0"/>
              <a:t>Collision detection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Molecular modeling</a:t>
            </a:r>
          </a:p>
          <a:p>
            <a:pPr lvl="1"/>
            <a:r>
              <a:rPr lang="en-US" dirty="0"/>
              <a:t>VLSI design</a:t>
            </a:r>
          </a:p>
          <a:p>
            <a:pPr lvl="1"/>
            <a:r>
              <a:rPr lang="en-US" dirty="0"/>
              <a:t>Data Mining, Machine Learning, and Visualization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A8B47A-DE18-174D-8AC2-D93B4A5EA8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335C50-190E-904B-8364-15423EE7C9F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94795"/>
            <a:ext cx="2286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581400"/>
            <a:ext cx="2286000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47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266814" cy="4824960"/>
          </a:xfrm>
        </p:spPr>
        <p:txBody>
          <a:bodyPr>
            <a:normAutofit/>
          </a:bodyPr>
          <a:lstStyle/>
          <a:p>
            <a:r>
              <a:rPr lang="en-US" altLang="en-US" dirty="0"/>
              <a:t>Computer Graphics</a:t>
            </a:r>
          </a:p>
          <a:p>
            <a:pPr lvl="1"/>
            <a:r>
              <a:rPr lang="en-US" altLang="en-US" dirty="0"/>
              <a:t>For 2-dimensional graphics, typical questions involve the intersection of certain primitives, determining the subset of primitives that lie within a particular region, etc.</a:t>
            </a:r>
          </a:p>
          <a:p>
            <a:pPr lvl="1"/>
            <a:r>
              <a:rPr lang="en-US" altLang="en-US" dirty="0"/>
              <a:t>For 3-dimensional graphics, hidden surface removal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C68FA8-6D07-374D-AEA7-394AE0FD22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062B53-4D67-7E47-9AA5-F0A51B5BFEC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09800"/>
            <a:ext cx="4064448" cy="291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37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266814" cy="4824960"/>
          </a:xfrm>
        </p:spPr>
        <p:txBody>
          <a:bodyPr>
            <a:normAutofit/>
          </a:bodyPr>
          <a:lstStyle/>
          <a:p>
            <a:r>
              <a:rPr lang="en-US" dirty="0"/>
              <a:t>Robotic motion planning</a:t>
            </a:r>
          </a:p>
          <a:p>
            <a:pPr lvl="1"/>
            <a:r>
              <a:rPr lang="en-US" dirty="0"/>
              <a:t>The geometric problem arise at many places because robots are geometric objects that operate in a 3-dimensional space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C68FA8-6D07-374D-AEA7-394AE0FD22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062B53-4D67-7E47-9AA5-F0A51B5BFEC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08" y="2236125"/>
            <a:ext cx="2145825" cy="276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506283"/>
            <a:ext cx="2094324" cy="22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87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8105013" cy="4824960"/>
          </a:xfrm>
        </p:spPr>
        <p:txBody>
          <a:bodyPr>
            <a:normAutofit/>
          </a:bodyPr>
          <a:lstStyle/>
          <a:p>
            <a:r>
              <a:rPr lang="en-US" dirty="0"/>
              <a:t>Geographic Information system (GIS)</a:t>
            </a:r>
          </a:p>
          <a:p>
            <a:pPr lvl="1"/>
            <a:r>
              <a:rPr lang="en-US" dirty="0"/>
              <a:t>Stores geographical data</a:t>
            </a:r>
          </a:p>
          <a:p>
            <a:pPr lvl="1"/>
            <a:r>
              <a:rPr lang="en-US" dirty="0"/>
              <a:t>Can be used to extract information about certain regions and to obtain information between different types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E3EDB-CEFB-8446-902E-16FE8106BC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CE49B-101B-3845-8245-881736499ED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1447800"/>
            <a:ext cx="2286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581400"/>
            <a:ext cx="2286000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38916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1198</TotalTime>
  <Words>2125</Words>
  <Application>Microsoft Macintosh PowerPoint</Application>
  <PresentationFormat>Widescreen</PresentationFormat>
  <Paragraphs>495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微軟正黑體</vt:lpstr>
      <vt:lpstr>新細明體</vt:lpstr>
      <vt:lpstr>Arial</vt:lpstr>
      <vt:lpstr>Calibri</vt:lpstr>
      <vt:lpstr>Cambria Math</vt:lpstr>
      <vt:lpstr>Gill Sans MT</vt:lpstr>
      <vt:lpstr>Lucida Sans Unicode</vt:lpstr>
      <vt:lpstr>17/02/15</vt:lpstr>
      <vt:lpstr>COT 4521: Introduction to Computational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79</cp:revision>
  <dcterms:created xsi:type="dcterms:W3CDTF">2013-08-12T17:41:37Z</dcterms:created>
  <dcterms:modified xsi:type="dcterms:W3CDTF">2018-08-23T01:31:12Z</dcterms:modified>
</cp:coreProperties>
</file>